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9" r:id="rId2"/>
    <p:sldId id="311" r:id="rId3"/>
    <p:sldId id="351" r:id="rId4"/>
    <p:sldId id="350" r:id="rId5"/>
    <p:sldId id="341" r:id="rId6"/>
    <p:sldId id="348" r:id="rId7"/>
    <p:sldId id="342" r:id="rId8"/>
    <p:sldId id="343" r:id="rId9"/>
    <p:sldId id="344" r:id="rId10"/>
    <p:sldId id="346" r:id="rId11"/>
    <p:sldId id="347" r:id="rId12"/>
    <p:sldId id="345" r:id="rId13"/>
    <p:sldId id="327" r:id="rId14"/>
    <p:sldId id="34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8" autoAdjust="0"/>
    <p:restoredTop sz="65731" autoAdjust="0"/>
  </p:normalViewPr>
  <p:slideViewPr>
    <p:cSldViewPr snapToGrid="0">
      <p:cViewPr varScale="1">
        <p:scale>
          <a:sx n="53" d="100"/>
          <a:sy n="53" d="100"/>
        </p:scale>
        <p:origin x="1548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22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5.png>
</file>

<file path=ppt/media/image6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660E2-E869-4FAC-9D02-85EC56E98D19}" type="datetimeFigureOut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EC6B8-D7CF-424A-8499-92E3F5CDD9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신경망을 위한 </a:t>
            </a:r>
            <a:r>
              <a:rPr lang="ko-KR" altLang="en-US" dirty="0" err="1"/>
              <a:t>생기초</a:t>
            </a:r>
            <a:r>
              <a:rPr lang="ko-KR" altLang="en-US" dirty="0"/>
              <a:t> 수학 확률은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앞서 다뤘던 통계와 함께 한 학기 동안 공부해도 다 하지 못할 정도로 방대하고 복잡한 학문 분야 입니다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하나의 독립된 학과로 존재하는 그러한 학문 분야 입니다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여기에서는 신경망을 이해하기 위해 꼭 필요한 몇 가지 개념에 대해서만 간단히 알아보겠습니다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특히</a:t>
            </a:r>
            <a:r>
              <a:rPr lang="en-US" altLang="ko-KR" dirty="0"/>
              <a:t> </a:t>
            </a:r>
            <a:r>
              <a:rPr lang="ko-KR" altLang="en-US" dirty="0"/>
              <a:t>빨간 별표로 표시된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</a:t>
            </a:r>
            <a:r>
              <a:rPr lang="ko-KR" altLang="en-US" sz="1200" dirty="0" err="1">
                <a:solidFill>
                  <a:srgbClr val="FF0000"/>
                </a:solidFill>
              </a:rPr>
              <a:t>균등분포</a:t>
            </a:r>
            <a:r>
              <a:rPr lang="en-US" altLang="ko-KR" sz="1200" dirty="0">
                <a:solidFill>
                  <a:srgbClr val="FF0000"/>
                </a:solidFill>
              </a:rPr>
              <a:t>(uniform 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★정규분포</a:t>
            </a:r>
            <a:r>
              <a:rPr lang="en-US" altLang="ko-KR" sz="1200" dirty="0">
                <a:solidFill>
                  <a:srgbClr val="FF0000"/>
                </a:solidFill>
              </a:rPr>
              <a:t>(normal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en-US" altLang="ko-KR" sz="1200" dirty="0">
                <a:solidFill>
                  <a:srgbClr val="FF0000"/>
                </a:solidFill>
              </a:rPr>
              <a:t>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★표준정규분포</a:t>
            </a:r>
            <a:r>
              <a:rPr lang="en-US" altLang="ko-KR" sz="1200" dirty="0">
                <a:solidFill>
                  <a:srgbClr val="FF0000"/>
                </a:solidFill>
              </a:rPr>
              <a:t>(standard normal 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의 의미를</a:t>
            </a:r>
            <a:r>
              <a:rPr lang="ko-KR" altLang="en-US" baseline="0" dirty="0"/>
              <a:t> 잘 이해하여 주시면 좋겠습니다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926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srgbClr val="FF0000"/>
                </a:solidFill>
              </a:rPr>
              <a:t>★표준정규분포</a:t>
            </a:r>
            <a:r>
              <a:rPr lang="en-US" altLang="ko-KR" sz="1200" dirty="0">
                <a:solidFill>
                  <a:srgbClr val="FF0000"/>
                </a:solidFill>
              </a:rPr>
              <a:t>(standard normal distribution)</a:t>
            </a:r>
            <a:r>
              <a:rPr lang="ko-KR" altLang="en-US" sz="1200" dirty="0"/>
              <a:t>는 평균 뮤가 </a:t>
            </a:r>
            <a:r>
              <a:rPr lang="en-US" altLang="ko-KR" sz="1200" dirty="0"/>
              <a:t>0</a:t>
            </a:r>
            <a:r>
              <a:rPr lang="ko-KR" altLang="en-US" sz="1200" dirty="0"/>
              <a:t>이고 </a:t>
            </a:r>
            <a:r>
              <a:rPr lang="en-US" altLang="ko-KR" sz="1200" i="1" dirty="0"/>
              <a:t>μ </a:t>
            </a:r>
            <a:r>
              <a:rPr lang="en-US" altLang="ko-KR" sz="1200" dirty="0"/>
              <a:t>= 0 </a:t>
            </a:r>
            <a:r>
              <a:rPr lang="ko-KR" altLang="en-US" sz="1200" dirty="0"/>
              <a:t>분산 시그마가 </a:t>
            </a:r>
            <a:r>
              <a:rPr lang="en-US" altLang="ko-KR" sz="1200" dirty="0"/>
              <a:t>1</a:t>
            </a:r>
            <a:r>
              <a:rPr lang="ko-KR" altLang="en-US" sz="1200" dirty="0"/>
              <a:t>인 </a:t>
            </a:r>
            <a:r>
              <a:rPr lang="en-US" altLang="ko-KR" sz="1200" i="1" dirty="0"/>
              <a:t>σ </a:t>
            </a:r>
            <a:r>
              <a:rPr lang="en-US" altLang="ko-KR" sz="1200" dirty="0"/>
              <a:t>= 1 </a:t>
            </a:r>
            <a:r>
              <a:rPr lang="ko-KR" altLang="en-US" sz="1200" dirty="0"/>
              <a:t>정규분포를 의미합니다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만약 </a:t>
            </a:r>
            <a:r>
              <a:rPr lang="en-US" altLang="ko-KR" sz="1200" dirty="0"/>
              <a:t>Z</a:t>
            </a:r>
            <a:r>
              <a:rPr lang="ko-KR" altLang="en-US" sz="1200" dirty="0"/>
              <a:t>가 표준정규분포의 확률변수를 나타낸다면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r>
              <a:rPr lang="ko-KR" altLang="en-US" sz="1200" dirty="0"/>
              <a:t>확률변수 </a:t>
            </a:r>
            <a:r>
              <a:rPr lang="en-US" altLang="ko-KR" sz="1200" dirty="0"/>
              <a:t>X</a:t>
            </a:r>
            <a:r>
              <a:rPr lang="ko-KR" altLang="en-US" sz="1200" dirty="0"/>
              <a:t>도</a:t>
            </a:r>
            <a:r>
              <a:rPr lang="en-US" altLang="ko-KR" sz="1200" dirty="0"/>
              <a:t> </a:t>
            </a:r>
            <a:r>
              <a:rPr lang="ko-KR" altLang="en-US" sz="1200" dirty="0"/>
              <a:t>평균이</a:t>
            </a:r>
            <a:r>
              <a:rPr lang="en-US" altLang="ko-KR" sz="1200" dirty="0"/>
              <a:t> </a:t>
            </a:r>
            <a:r>
              <a:rPr lang="ko-KR" altLang="en-US" sz="1200" dirty="0"/>
              <a:t>뮤 </a:t>
            </a:r>
            <a:r>
              <a:rPr lang="en-US" altLang="ko-KR" sz="1200" i="1" dirty="0"/>
              <a:t>μ </a:t>
            </a:r>
            <a:r>
              <a:rPr lang="ko-KR" altLang="en-US" sz="1200" dirty="0"/>
              <a:t>이고 표준편차가 시그마 </a:t>
            </a:r>
            <a:r>
              <a:rPr lang="en-US" altLang="ko-KR" sz="1200" i="1" dirty="0"/>
              <a:t>σ </a:t>
            </a:r>
            <a:r>
              <a:rPr lang="ko-KR" altLang="en-US" sz="1200" dirty="0"/>
              <a:t>인 정규분포로 표현됩니다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반대로 </a:t>
            </a:r>
            <a:r>
              <a:rPr lang="en-US" altLang="ko-KR" sz="1200" dirty="0"/>
              <a:t>X</a:t>
            </a:r>
            <a:r>
              <a:rPr lang="ko-KR" altLang="en-US" sz="1200" dirty="0"/>
              <a:t>가 평균이 뮤 </a:t>
            </a:r>
            <a:r>
              <a:rPr lang="en-US" altLang="ko-KR" sz="1200" i="1" dirty="0"/>
              <a:t>μ </a:t>
            </a:r>
            <a:r>
              <a:rPr lang="ko-KR" altLang="en-US" sz="1200" dirty="0"/>
              <a:t>이고 표준편차가 시그마 </a:t>
            </a:r>
            <a:r>
              <a:rPr lang="en-US" altLang="ko-KR" sz="1200" i="1" dirty="0"/>
              <a:t>σ </a:t>
            </a:r>
            <a:r>
              <a:rPr lang="ko-KR" altLang="en-US" sz="1200" dirty="0"/>
              <a:t>인 정규분포의 확률변수를 나타낸다면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r>
              <a:rPr lang="en-US" altLang="ko-KR" sz="1200" dirty="0"/>
              <a:t>Z</a:t>
            </a:r>
            <a:r>
              <a:rPr lang="ko-KR" altLang="en-US" sz="1200" dirty="0"/>
              <a:t>를 표준정규분포로 표현할 수 있습니다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왼쪽의 코드와 같이  </a:t>
            </a:r>
            <a:r>
              <a:rPr lang="ko-KR" altLang="en-US" sz="1200" dirty="0" err="1"/>
              <a:t>파이썬의</a:t>
            </a:r>
            <a:r>
              <a:rPr lang="ko-KR" altLang="en-US" sz="1200" dirty="0"/>
              <a:t> </a:t>
            </a:r>
            <a:r>
              <a:rPr lang="en-US" altLang="ko-KR" sz="1200" dirty="0" err="1"/>
              <a:t>math.erf</a:t>
            </a:r>
            <a:r>
              <a:rPr lang="en-US" altLang="ko-KR" sz="1200" dirty="0"/>
              <a:t>  </a:t>
            </a:r>
            <a:r>
              <a:rPr lang="ko-KR" altLang="en-US" sz="1200" dirty="0" err="1"/>
              <a:t>오차함수를</a:t>
            </a:r>
            <a:r>
              <a:rPr lang="ko-KR" altLang="en-US" sz="1200" dirty="0"/>
              <a:t> 사용하여 </a:t>
            </a:r>
            <a:endParaRPr lang="en-US" altLang="ko-KR" sz="1200" dirty="0"/>
          </a:p>
          <a:p>
            <a:r>
              <a:rPr lang="ko-KR" altLang="en-US" sz="1200" dirty="0"/>
              <a:t>오른쪽 그림과 같이 정규분포의 누적 분포 함수들을 표현할 수 있습니다</a:t>
            </a:r>
            <a:endParaRPr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208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가끔 </a:t>
            </a:r>
            <a:r>
              <a:rPr lang="ko-KR" altLang="en-US" sz="1200" dirty="0"/>
              <a:t>특정 확률을 갖는 확률변수의 값을 찾기 위해 정규분포 누적 분포 함수 </a:t>
            </a:r>
            <a:r>
              <a:rPr lang="en-US" altLang="ko-KR" sz="1200" dirty="0" err="1"/>
              <a:t>normal_cdf</a:t>
            </a:r>
            <a:r>
              <a:rPr lang="ko-KR" altLang="en-US" sz="1200" dirty="0"/>
              <a:t>의 역함수가 필요할 수 있습니다</a:t>
            </a:r>
            <a:r>
              <a:rPr lang="ko-KR" altLang="en-US" dirty="0"/>
              <a:t>만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여기서는 다루지 않겠습니다</a:t>
            </a:r>
            <a:endParaRPr lang="en-US" altLang="ko-KR" dirty="0"/>
          </a:p>
          <a:p>
            <a:r>
              <a:rPr lang="ko-KR" altLang="en-US" dirty="0"/>
              <a:t>이미 통계학을 공부하셨던 분은 제공해드린 코드로 정규분포 누적 분포 함수의 역함수 개념을 확인하시기 바랍니다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83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중심극한정리도도 여기서는 다루지는</a:t>
            </a:r>
            <a:r>
              <a:rPr lang="ko-KR" altLang="en-US" baseline="0" dirty="0"/>
              <a:t> 않겠습니다</a:t>
            </a:r>
            <a:endParaRPr lang="en-US" altLang="ko-KR" baseline="0" dirty="0"/>
          </a:p>
          <a:p>
            <a:r>
              <a:rPr lang="ko-KR" altLang="en-US" dirty="0"/>
              <a:t>이미 통계학을 공부하셨던 분은 제공해 드린 코드로 중심극한정리 개념을 확인하시기 바랍니다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726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 말씀드렸지만 확률과 통계는 한 학기 동안 배워도 다 못 배우는 방대한 학문 분야 입니다</a:t>
            </a:r>
            <a:endParaRPr lang="en-US" altLang="ko-KR" dirty="0"/>
          </a:p>
          <a:p>
            <a:r>
              <a:rPr lang="ko-KR" altLang="en-US" dirty="0"/>
              <a:t>이번</a:t>
            </a:r>
            <a:r>
              <a:rPr lang="ko-KR" altLang="en-US" baseline="0" dirty="0"/>
              <a:t> </a:t>
            </a:r>
            <a:r>
              <a:rPr lang="en-US" altLang="ko-KR" baseline="0" dirty="0"/>
              <a:t>La</a:t>
            </a:r>
            <a:r>
              <a:rPr lang="en-US" altLang="ko-KR" dirty="0"/>
              <a:t>b6</a:t>
            </a:r>
            <a:r>
              <a:rPr lang="ko-KR" altLang="en-US" dirty="0"/>
              <a:t>는 자료로 제공해 드린 코드들을 실행해 보시면서 신경망 학습을 하려면 꼭 아셔야 하는 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</a:t>
            </a:r>
            <a:r>
              <a:rPr lang="ko-KR" altLang="en-US" sz="1200" dirty="0" err="1">
                <a:solidFill>
                  <a:srgbClr val="FF0000"/>
                </a:solidFill>
              </a:rPr>
              <a:t>균등분포</a:t>
            </a:r>
            <a:r>
              <a:rPr lang="en-US" altLang="ko-KR" sz="1200" dirty="0">
                <a:solidFill>
                  <a:srgbClr val="FF0000"/>
                </a:solidFill>
              </a:rPr>
              <a:t>(uniform 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★정규분포</a:t>
            </a:r>
            <a:r>
              <a:rPr lang="en-US" altLang="ko-KR" sz="1200" dirty="0">
                <a:solidFill>
                  <a:srgbClr val="FF0000"/>
                </a:solidFill>
              </a:rPr>
              <a:t>(normal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en-US" altLang="ko-KR" sz="1200" dirty="0">
                <a:solidFill>
                  <a:srgbClr val="FF0000"/>
                </a:solidFill>
              </a:rPr>
              <a:t>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★표준정규분포</a:t>
            </a:r>
            <a:r>
              <a:rPr lang="en-US" altLang="ko-KR" sz="1200" dirty="0">
                <a:solidFill>
                  <a:srgbClr val="FF0000"/>
                </a:solidFill>
              </a:rPr>
              <a:t>(standard normal distribution)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olidFill>
                  <a:srgbClr val="FF0000"/>
                </a:solidFill>
              </a:rPr>
              <a:t>의 개념만</a:t>
            </a:r>
            <a:r>
              <a:rPr lang="ko-KR" altLang="en-US" baseline="0" dirty="0"/>
              <a:t> 잘 이해하여 주시면 되세요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특별히 풀어야 하는 문제는 없고 마지막에 여러분 학번과 이름만 출력해 주세요</a:t>
            </a: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그동안 </a:t>
            </a:r>
            <a:r>
              <a:rPr lang="ko-KR" altLang="en-US" baseline="0" dirty="0" err="1"/>
              <a:t>생기초</a:t>
            </a:r>
            <a:r>
              <a:rPr lang="ko-KR" altLang="en-US" baseline="0" dirty="0"/>
              <a:t> 수학 </a:t>
            </a:r>
            <a:r>
              <a:rPr lang="ko-KR" altLang="en-US" baseline="0" dirty="0" err="1"/>
              <a:t>열공하시느라</a:t>
            </a:r>
            <a:r>
              <a:rPr lang="ko-KR" altLang="en-US" baseline="0" dirty="0"/>
              <a:t> 고생 많으셨습니다</a:t>
            </a:r>
            <a:r>
              <a:rPr lang="en-US" altLang="ko-KR" baseline="0" dirty="0"/>
              <a:t>!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224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/>
              <a:t>확률 및 관련된 수학적 지식을 어느 정도 갖추지 않고 데이터 과학을 하는 것은 매우 어렵습니다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확률이란 어떤 사건의 공간에서 특정 사건이 선택될 때 발생하는 불확실성을 수치적으로 나타내는 것 입니다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사건 </a:t>
            </a:r>
            <a:r>
              <a:rPr lang="en-US" altLang="ko-KR" sz="1200" dirty="0"/>
              <a:t>E</a:t>
            </a:r>
            <a:r>
              <a:rPr lang="ko-KR" altLang="en-US" sz="1200" dirty="0"/>
              <a:t>의 발생 여부가 사건 </a:t>
            </a:r>
            <a:r>
              <a:rPr lang="en-US" altLang="ko-KR" sz="1200" dirty="0"/>
              <a:t>F</a:t>
            </a:r>
            <a:r>
              <a:rPr lang="ko-KR" altLang="en-US" sz="1200" dirty="0"/>
              <a:t>의 발생 여부에 대한 정보를</a:t>
            </a:r>
            <a:r>
              <a:rPr lang="en-US" altLang="ko-KR" sz="1200" dirty="0"/>
              <a:t> </a:t>
            </a:r>
            <a:r>
              <a:rPr lang="ko-KR" altLang="en-US" sz="1200" dirty="0"/>
              <a:t>제공한다면 두</a:t>
            </a:r>
            <a:r>
              <a:rPr lang="en-US" altLang="ko-KR" sz="1200" dirty="0"/>
              <a:t> </a:t>
            </a:r>
            <a:r>
              <a:rPr lang="ko-KR" altLang="en-US" sz="1200" dirty="0"/>
              <a:t>사건</a:t>
            </a:r>
            <a:r>
              <a:rPr lang="en-US" altLang="ko-KR" sz="1200" dirty="0"/>
              <a:t> E</a:t>
            </a:r>
            <a:r>
              <a:rPr lang="ko-KR" altLang="en-US" sz="1200" dirty="0"/>
              <a:t>와</a:t>
            </a:r>
            <a:r>
              <a:rPr lang="en-US" altLang="ko-KR" sz="1200" dirty="0"/>
              <a:t> F</a:t>
            </a:r>
            <a:r>
              <a:rPr lang="ko-KR" altLang="en-US" sz="1200" dirty="0"/>
              <a:t>는 </a:t>
            </a:r>
            <a:r>
              <a:rPr lang="ko-KR" altLang="en-US" sz="1200" dirty="0" err="1"/>
              <a:t>종속사건</a:t>
            </a:r>
            <a:r>
              <a:rPr lang="en-US" altLang="ko-KR" sz="1200" dirty="0"/>
              <a:t>(dependent events) </a:t>
            </a:r>
            <a:r>
              <a:rPr lang="ko-KR" altLang="en-US" sz="1200" dirty="0"/>
              <a:t>이고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r>
              <a:rPr lang="ko-KR" altLang="en-US" sz="1200" dirty="0"/>
              <a:t>그렇지 않다면 </a:t>
            </a:r>
            <a:r>
              <a:rPr lang="ko-KR" altLang="en-US" sz="1200" dirty="0" err="1"/>
              <a:t>독립사건</a:t>
            </a:r>
            <a:r>
              <a:rPr lang="en-US" altLang="ko-KR" sz="1200" dirty="0"/>
              <a:t>(independent events) </a:t>
            </a:r>
            <a:r>
              <a:rPr lang="ko-KR" altLang="en-US" sz="1200" dirty="0"/>
              <a:t>입니다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사건</a:t>
            </a:r>
            <a:r>
              <a:rPr lang="en-US" altLang="ko-KR" sz="1200" dirty="0"/>
              <a:t> E</a:t>
            </a:r>
            <a:r>
              <a:rPr lang="ko-KR" altLang="en-US" sz="1200" dirty="0"/>
              <a:t>와</a:t>
            </a:r>
            <a:r>
              <a:rPr lang="en-US" altLang="ko-KR" sz="1200" dirty="0"/>
              <a:t> </a:t>
            </a:r>
            <a:r>
              <a:rPr lang="ko-KR" altLang="en-US" sz="1200" dirty="0"/>
              <a:t>사건 </a:t>
            </a:r>
            <a:r>
              <a:rPr lang="en-US" altLang="ko-KR" sz="1200" dirty="0"/>
              <a:t>F</a:t>
            </a:r>
            <a:r>
              <a:rPr lang="ko-KR" altLang="en-US" sz="1200" dirty="0"/>
              <a:t>가</a:t>
            </a:r>
            <a:r>
              <a:rPr lang="en-US" altLang="ko-KR" sz="1200" dirty="0"/>
              <a:t> </a:t>
            </a:r>
            <a:r>
              <a:rPr lang="ko-KR" altLang="en-US" sz="1200" dirty="0"/>
              <a:t>동시에 발생할 확률이 각각 사건이 발생할 확률의 곱과 같다면 두 사건은 </a:t>
            </a:r>
            <a:r>
              <a:rPr lang="ko-KR" altLang="en-US" sz="1200" dirty="0" err="1"/>
              <a:t>독립사건</a:t>
            </a:r>
            <a:r>
              <a:rPr lang="ko-KR" altLang="en-US" sz="1200" dirty="0"/>
              <a:t> 입니다</a:t>
            </a:r>
            <a:endParaRPr lang="en-US" altLang="ko-KR" sz="1200" dirty="0"/>
          </a:p>
          <a:p>
            <a:endParaRPr lang="en-US" altLang="ko-KR" sz="1200" u="sng" dirty="0"/>
          </a:p>
          <a:p>
            <a:r>
              <a:rPr lang="ko-KR" altLang="en-US" sz="1200" u="sng" dirty="0"/>
              <a:t>조건부 확률</a:t>
            </a:r>
            <a:r>
              <a:rPr lang="en-US" altLang="ko-KR" sz="1200" u="sng" dirty="0"/>
              <a:t>(conditional</a:t>
            </a:r>
            <a:r>
              <a:rPr lang="ko-KR" altLang="en-US" sz="1200" u="sng" dirty="0"/>
              <a:t> </a:t>
            </a:r>
            <a:r>
              <a:rPr lang="en-US" altLang="ko-KR" sz="1200" u="sng" dirty="0"/>
              <a:t>probability)</a:t>
            </a:r>
            <a:r>
              <a:rPr lang="ko-KR" altLang="en-US" sz="1200" u="sng" dirty="0"/>
              <a:t>이란 사건 </a:t>
            </a:r>
            <a:r>
              <a:rPr lang="en-US" altLang="ko-KR" sz="1200" u="sng" dirty="0"/>
              <a:t>F</a:t>
            </a:r>
            <a:r>
              <a:rPr lang="ko-KR" altLang="en-US" sz="1200" u="sng" dirty="0"/>
              <a:t>가</a:t>
            </a:r>
            <a:r>
              <a:rPr lang="en-US" altLang="ko-KR" sz="1200" u="sng" dirty="0"/>
              <a:t> </a:t>
            </a:r>
            <a:r>
              <a:rPr lang="ko-KR" altLang="en-US" sz="1200" u="sng" dirty="0"/>
              <a:t>발생했을 경우</a:t>
            </a:r>
            <a:r>
              <a:rPr lang="en-US" altLang="ko-KR" sz="1200" u="sng" dirty="0"/>
              <a:t>, </a:t>
            </a:r>
            <a:r>
              <a:rPr lang="ko-KR" altLang="en-US" sz="1200" u="sng" dirty="0"/>
              <a:t>사건 </a:t>
            </a:r>
            <a:r>
              <a:rPr lang="en-US" altLang="ko-KR" sz="1200" u="sng" dirty="0"/>
              <a:t>E</a:t>
            </a:r>
            <a:r>
              <a:rPr lang="ko-KR" altLang="en-US" sz="1200" u="sng" dirty="0"/>
              <a:t>가</a:t>
            </a:r>
            <a:r>
              <a:rPr lang="en-US" altLang="ko-KR" sz="1200" u="sng" dirty="0"/>
              <a:t> </a:t>
            </a:r>
            <a:r>
              <a:rPr lang="ko-KR" altLang="en-US" sz="1200" u="sng" dirty="0"/>
              <a:t>발생할</a:t>
            </a:r>
            <a:r>
              <a:rPr lang="en-US" altLang="ko-KR" sz="1200" u="sng" dirty="0"/>
              <a:t> </a:t>
            </a:r>
            <a:r>
              <a:rPr lang="ko-KR" altLang="en-US" sz="1200" u="sng" dirty="0"/>
              <a:t>확률 입니다</a:t>
            </a:r>
            <a:endParaRPr lang="en-US" altLang="ko-KR" sz="1200" u="sng" dirty="0"/>
          </a:p>
          <a:p>
            <a:endParaRPr lang="en-US" altLang="ko-KR" sz="1200" u="none" dirty="0"/>
          </a:p>
          <a:p>
            <a:r>
              <a:rPr lang="ko-KR" altLang="en-US" sz="1200" u="none" dirty="0"/>
              <a:t>사건</a:t>
            </a:r>
            <a:r>
              <a:rPr lang="en-US" altLang="ko-KR" sz="1200" u="none" dirty="0"/>
              <a:t> E</a:t>
            </a:r>
            <a:r>
              <a:rPr lang="ko-KR" altLang="en-US" sz="1200" u="none" dirty="0"/>
              <a:t>와</a:t>
            </a:r>
            <a:r>
              <a:rPr lang="en-US" altLang="ko-KR" sz="1200" u="none" dirty="0"/>
              <a:t> F</a:t>
            </a:r>
            <a:r>
              <a:rPr lang="ko-KR" altLang="en-US" sz="1200" u="none" dirty="0"/>
              <a:t>가</a:t>
            </a:r>
            <a:r>
              <a:rPr lang="en-US" altLang="ko-KR" sz="1200" u="none" dirty="0"/>
              <a:t> </a:t>
            </a:r>
            <a:r>
              <a:rPr lang="ko-KR" altLang="en-US" sz="1200" u="none" dirty="0"/>
              <a:t>독립사건이라면 </a:t>
            </a:r>
            <a:r>
              <a:rPr lang="en-US" altLang="ko-KR" sz="1200" u="none" dirty="0">
                <a:solidFill>
                  <a:srgbClr val="FF0000"/>
                </a:solidFill>
              </a:rPr>
              <a:t>F</a:t>
            </a:r>
            <a:r>
              <a:rPr lang="ko-KR" altLang="en-US" sz="1200" u="none" dirty="0">
                <a:solidFill>
                  <a:srgbClr val="FF0000"/>
                </a:solidFill>
              </a:rPr>
              <a:t>가</a:t>
            </a:r>
            <a:r>
              <a:rPr lang="ko-KR" altLang="en-US" sz="1200" u="none" dirty="0"/>
              <a:t> 발생 했을 때 </a:t>
            </a:r>
            <a:r>
              <a:rPr lang="en-US" altLang="ko-KR" sz="1200" u="none" dirty="0"/>
              <a:t>E</a:t>
            </a:r>
            <a:r>
              <a:rPr lang="ko-KR" altLang="en-US" sz="1200" u="none" dirty="0"/>
              <a:t>가</a:t>
            </a:r>
            <a:r>
              <a:rPr lang="en-US" altLang="ko-KR" sz="1200" u="none" dirty="0"/>
              <a:t> </a:t>
            </a:r>
            <a:r>
              <a:rPr lang="ko-KR" altLang="en-US" sz="1200" u="none" dirty="0"/>
              <a:t>발생할 조건부</a:t>
            </a:r>
            <a:r>
              <a:rPr lang="en-US" altLang="ko-KR" sz="1200" u="none" dirty="0"/>
              <a:t> </a:t>
            </a:r>
            <a:r>
              <a:rPr lang="ko-KR" altLang="en-US" sz="1200" u="none" dirty="0"/>
              <a:t>확률은 </a:t>
            </a:r>
            <a:r>
              <a:rPr lang="en-US" altLang="ko-KR" sz="1200" u="none" dirty="0"/>
              <a:t>E</a:t>
            </a:r>
            <a:r>
              <a:rPr lang="ko-KR" altLang="en-US" sz="1200" u="none" dirty="0"/>
              <a:t>가 발생할 확률과 같습니다</a:t>
            </a:r>
            <a:endParaRPr lang="en-US" altLang="ko-KR" sz="1200" u="none" dirty="0"/>
          </a:p>
          <a:p>
            <a:endParaRPr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3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/>
              <a:t>조건부</a:t>
            </a:r>
            <a:r>
              <a:rPr lang="en-US" altLang="ko-KR" sz="1200" dirty="0"/>
              <a:t> </a:t>
            </a:r>
            <a:r>
              <a:rPr lang="ko-KR" altLang="en-US" sz="1200" dirty="0"/>
              <a:t>확률 문제로 자주 언급되는 예제를 하나 보겠습니다</a:t>
            </a:r>
            <a:endParaRPr lang="en-US" altLang="ko-KR" sz="1200" dirty="0"/>
          </a:p>
          <a:p>
            <a:r>
              <a:rPr lang="ko-KR" altLang="en-US" sz="1200" dirty="0"/>
              <a:t>한 가족 안의 두 아이의 성별 맞추는 내용입니다</a:t>
            </a:r>
            <a:endParaRPr lang="en-US" altLang="ko-KR" sz="1200" dirty="0"/>
          </a:p>
          <a:p>
            <a:br>
              <a:rPr lang="en-US" altLang="ko-KR" sz="1200" dirty="0"/>
            </a:br>
            <a:r>
              <a:rPr lang="ko-KR" altLang="en-US" sz="1200" dirty="0"/>
              <a:t>딸이거나 아들일 확률은 동일 합니다</a:t>
            </a:r>
            <a:endParaRPr lang="en-US" altLang="ko-KR" sz="1200" dirty="0"/>
          </a:p>
          <a:p>
            <a:r>
              <a:rPr lang="ko-KR" altLang="en-US" sz="1200" dirty="0"/>
              <a:t>둘째의 성별은 첫째의 성별과 독립 입니다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그렇다면 두 아이가 모두 딸이 아닌 확률</a:t>
            </a:r>
            <a:r>
              <a:rPr lang="en-US" altLang="ko-KR" sz="1200" dirty="0"/>
              <a:t>: ¼</a:t>
            </a:r>
          </a:p>
          <a:p>
            <a:r>
              <a:rPr lang="ko-KR" altLang="en-US" sz="1200" dirty="0"/>
              <a:t>딸 한 명과 아들 한 명이 확률</a:t>
            </a:r>
            <a:r>
              <a:rPr lang="en-US" altLang="ko-KR" sz="1200" dirty="0"/>
              <a:t>: ½</a:t>
            </a:r>
          </a:p>
          <a:p>
            <a:r>
              <a:rPr lang="ko-KR" altLang="en-US" sz="1200" dirty="0"/>
              <a:t>두 아이가 모두 딸인 확률</a:t>
            </a:r>
            <a:r>
              <a:rPr lang="en-US" altLang="ko-KR" sz="1200" dirty="0"/>
              <a:t>: ¼</a:t>
            </a:r>
          </a:p>
          <a:p>
            <a:r>
              <a:rPr lang="ko-KR" altLang="en-US" sz="1200" dirty="0"/>
              <a:t>로 발생합니다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첫째가 딸인 경우와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r>
              <a:rPr lang="ko-KR" altLang="en-US" sz="1200" dirty="0"/>
              <a:t>딸이 최소 한 명의 경우의 예제를 차분히 따져가며 계산해보세요</a:t>
            </a:r>
            <a:endParaRPr lang="en-US" altLang="ko-KR" sz="1200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769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 가족 안의 두 아이의 성별을 맞추는 확률 예제를 코드로 확인해 보세요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551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(Bayes’ theorem)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두 확률변수의 사전 확률과 사후 확률 사이의 관계를 나타내는 정리입니다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확률론 해석에 따르면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베이즈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정리는 사전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확률로부터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사후 확률을 구할 수 있다고 되어 있습니다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여기에서는 더 깊이 들어가지 않고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나중에 실제로 조건부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확률로 문제를 해결해야 할 때 좀 더 다루도록 하겠습니다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546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55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 err="1"/>
              <a:t>확률변수란</a:t>
            </a:r>
            <a:r>
              <a:rPr lang="ko-KR" altLang="en-US" sz="2400" dirty="0"/>
              <a:t> 특정 </a:t>
            </a:r>
            <a:r>
              <a:rPr lang="ko-KR" altLang="en-US" sz="2400" dirty="0" err="1"/>
              <a:t>확률분포와</a:t>
            </a:r>
            <a:r>
              <a:rPr lang="ko-KR" altLang="en-US" sz="2400" dirty="0"/>
              <a:t> 연관되어 있는 변수를 말합니다</a:t>
            </a:r>
            <a:endParaRPr lang="en-US" altLang="ko-KR" sz="24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ko-KR" altLang="en-US" sz="2000" dirty="0"/>
              <a:t>동전의 앞면이 나오면 </a:t>
            </a:r>
            <a:r>
              <a:rPr lang="en-US" altLang="ko-KR" sz="2000" dirty="0"/>
              <a:t>1, </a:t>
            </a:r>
            <a:r>
              <a:rPr lang="ko-KR" altLang="en-US" sz="2000" dirty="0"/>
              <a:t>동전의 뒷면이 나오면 </a:t>
            </a:r>
            <a:r>
              <a:rPr lang="en-US" altLang="ko-KR" sz="2000" dirty="0"/>
              <a:t>0</a:t>
            </a:r>
            <a:r>
              <a:rPr lang="ko-KR" altLang="en-US" sz="2000" dirty="0"/>
              <a:t>인 확률변수를 예로 들 수 있습니다</a:t>
            </a:r>
            <a:endParaRPr lang="en-US" altLang="ko-KR" sz="20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endParaRPr lang="en-US" altLang="ko-KR" sz="20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/>
              <a:t>확률변수와 연관된 확률분포는 각 변수의 값에 해당되는 </a:t>
            </a:r>
            <a:r>
              <a:rPr lang="ko-KR" altLang="en-US" sz="2400" dirty="0" err="1"/>
              <a:t>확률값을</a:t>
            </a:r>
            <a:r>
              <a:rPr lang="ko-KR" altLang="en-US" sz="2400" dirty="0"/>
              <a:t> 계산해 줍니다</a:t>
            </a:r>
            <a:endParaRPr lang="en-US" altLang="ko-KR" sz="24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ko-KR" altLang="en-US" sz="2000" dirty="0"/>
              <a:t>동전던지기에서 값이 </a:t>
            </a:r>
            <a:r>
              <a:rPr lang="en-US" altLang="ko-KR" sz="2000" dirty="0"/>
              <a:t>0</a:t>
            </a:r>
            <a:r>
              <a:rPr lang="ko-KR" altLang="en-US" sz="2000" dirty="0"/>
              <a:t>인 확률변수의 확률은 </a:t>
            </a:r>
            <a:r>
              <a:rPr lang="en-US" altLang="ko-KR" sz="2000" dirty="0"/>
              <a:t>0.5</a:t>
            </a:r>
            <a:r>
              <a:rPr lang="ko-KR" altLang="en-US" sz="2000" dirty="0"/>
              <a:t>이며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1</a:t>
            </a:r>
            <a:r>
              <a:rPr lang="ko-KR" altLang="en-US" sz="2000" dirty="0"/>
              <a:t>인 확률변수의 확률 또한 </a:t>
            </a:r>
            <a:r>
              <a:rPr lang="en-US" altLang="ko-KR" sz="2000" dirty="0"/>
              <a:t>0.5 </a:t>
            </a:r>
            <a:r>
              <a:rPr lang="ko-KR" altLang="en-US" sz="2000" dirty="0"/>
              <a:t>입니다</a:t>
            </a:r>
            <a:endParaRPr lang="en-US" altLang="ko-KR" sz="2000" dirty="0"/>
          </a:p>
          <a:p>
            <a:pPr marL="0" marR="0" indent="0" algn="l" defTabSz="914400" rtl="0" eaLnBrk="1" fontAlgn="auto" latinLnBrk="1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range(10)</a:t>
            </a:r>
            <a:r>
              <a:rPr lang="ko-KR" altLang="en-US" sz="2000" dirty="0"/>
              <a:t>의 경우 </a:t>
            </a:r>
            <a:r>
              <a:rPr lang="en-US" altLang="ko-KR" sz="2000" dirty="0"/>
              <a:t>0</a:t>
            </a:r>
            <a:r>
              <a:rPr lang="ko-KR" altLang="en-US" sz="2000" dirty="0"/>
              <a:t>부터 </a:t>
            </a:r>
            <a:r>
              <a:rPr lang="en-US" altLang="ko-KR" sz="2000" dirty="0"/>
              <a:t>9</a:t>
            </a:r>
            <a:r>
              <a:rPr lang="ko-KR" altLang="en-US" sz="2000" dirty="0"/>
              <a:t>까지의 모든 확률변수의 값에 대한 확률은 </a:t>
            </a:r>
            <a:r>
              <a:rPr lang="en-US" altLang="ko-KR" sz="2000" dirty="0"/>
              <a:t>0.1</a:t>
            </a:r>
            <a:r>
              <a:rPr lang="ko-KR" altLang="en-US" sz="2000" baseline="0" dirty="0"/>
              <a:t> 입니다</a:t>
            </a:r>
            <a:endParaRPr lang="en-US" altLang="ko-KR" sz="20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endParaRPr lang="en-US" altLang="ko-KR" sz="20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/>
              <a:t>확률변수의 모든 확률을 해당 확률변수의 값으로 </a:t>
            </a:r>
            <a:r>
              <a:rPr lang="ko-KR" altLang="en-US" sz="2400" dirty="0" err="1"/>
              <a:t>가중평균한</a:t>
            </a:r>
            <a:r>
              <a:rPr lang="ko-KR" altLang="en-US" sz="2400" dirty="0"/>
              <a:t> 값을 확률변수의 </a:t>
            </a:r>
            <a:r>
              <a:rPr lang="ko-KR" altLang="en-US" sz="2400" dirty="0" err="1"/>
              <a:t>기대값</a:t>
            </a:r>
            <a:r>
              <a:rPr lang="en-US" altLang="ko-KR" sz="2400" dirty="0"/>
              <a:t>(expected value)</a:t>
            </a:r>
            <a:r>
              <a:rPr lang="ko-KR" altLang="en-US" sz="2400" dirty="0"/>
              <a:t>이라고 하며 보통 평균을 말합니다</a:t>
            </a:r>
            <a:endParaRPr lang="en-US" altLang="ko-KR" sz="2400" dirty="0"/>
          </a:p>
          <a:p>
            <a:pPr marL="0" marR="0" indent="0" algn="l" defTabSz="914400" rtl="0" eaLnBrk="1" fontAlgn="auto" latinLnBrk="1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/>
              <a:t>(</a:t>
            </a:r>
            <a:r>
              <a:rPr lang="ko-KR" altLang="en-US" sz="2400" dirty="0"/>
              <a:t>예</a:t>
            </a:r>
            <a:r>
              <a:rPr lang="en-US" altLang="ko-KR" sz="2400" dirty="0"/>
              <a:t>) range(10)</a:t>
            </a:r>
            <a:r>
              <a:rPr lang="ko-KR" altLang="en-US" sz="2400" dirty="0"/>
              <a:t>의 경우 </a:t>
            </a:r>
            <a:r>
              <a:rPr lang="en-US" altLang="ko-KR" sz="2400" dirty="0"/>
              <a:t>0</a:t>
            </a:r>
            <a:r>
              <a:rPr lang="ko-KR" altLang="en-US" sz="2400" dirty="0"/>
              <a:t>부터 </a:t>
            </a:r>
            <a:r>
              <a:rPr lang="en-US" altLang="ko-KR" sz="2400" dirty="0"/>
              <a:t>9</a:t>
            </a:r>
            <a:r>
              <a:rPr lang="ko-KR" altLang="en-US" sz="2400" dirty="0"/>
              <a:t>까지 모든 확률변수의 </a:t>
            </a:r>
            <a:r>
              <a:rPr lang="ko-KR" altLang="en-US" sz="2400" dirty="0" err="1"/>
              <a:t>기대값은</a:t>
            </a:r>
            <a:r>
              <a:rPr lang="ko-KR" altLang="en-US" sz="2400" dirty="0"/>
              <a:t> </a:t>
            </a:r>
            <a:r>
              <a:rPr lang="en-US" altLang="ko-KR" sz="2400" dirty="0"/>
              <a:t>4.5 </a:t>
            </a:r>
            <a:r>
              <a:rPr lang="ko-KR" altLang="en-US" sz="2400" dirty="0"/>
              <a:t>입니다</a:t>
            </a:r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520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srgbClr val="FF0000"/>
                </a:solidFill>
              </a:rPr>
              <a:t>동전 던지기는 오른쪽 상단의 그림과 같이 </a:t>
            </a:r>
            <a:r>
              <a:rPr lang="en-US" altLang="ko-KR" sz="1200" dirty="0">
                <a:solidFill>
                  <a:srgbClr val="FF0000"/>
                </a:solidFill>
              </a:rPr>
              <a:t>0</a:t>
            </a:r>
            <a:r>
              <a:rPr lang="ko-KR" altLang="en-US" sz="1200" dirty="0">
                <a:solidFill>
                  <a:srgbClr val="FF0000"/>
                </a:solidFill>
              </a:rPr>
              <a:t>과 </a:t>
            </a:r>
            <a:r>
              <a:rPr lang="en-US" altLang="ko-KR" sz="1200" dirty="0">
                <a:solidFill>
                  <a:srgbClr val="FF0000"/>
                </a:solidFill>
              </a:rPr>
              <a:t>1</a:t>
            </a:r>
            <a:r>
              <a:rPr lang="ko-KR" altLang="en-US" sz="1200" dirty="0">
                <a:solidFill>
                  <a:srgbClr val="FF0000"/>
                </a:solidFill>
              </a:rPr>
              <a:t>의 결과에 대한 확률을 계산해 주는 </a:t>
            </a:r>
            <a:r>
              <a:rPr lang="ko-KR" altLang="en-US" sz="1200" dirty="0" err="1">
                <a:solidFill>
                  <a:srgbClr val="FF0000"/>
                </a:solidFill>
              </a:rPr>
              <a:t>이산형</a:t>
            </a:r>
            <a:r>
              <a:rPr lang="ko-KR" altLang="en-US" sz="1200" dirty="0">
                <a:solidFill>
                  <a:srgbClr val="FF0000"/>
                </a:solidFill>
              </a:rPr>
              <a:t> 분포</a:t>
            </a:r>
            <a:r>
              <a:rPr lang="en-US" altLang="ko-KR" sz="1200" dirty="0">
                <a:solidFill>
                  <a:srgbClr val="FF0000"/>
                </a:solidFill>
              </a:rPr>
              <a:t>(discrete distribution)</a:t>
            </a:r>
            <a:r>
              <a:rPr lang="ko-KR" altLang="en-US" sz="1200" dirty="0">
                <a:solidFill>
                  <a:srgbClr val="FF0000"/>
                </a:solidFill>
              </a:rPr>
              <a:t>를</a:t>
            </a:r>
            <a:r>
              <a:rPr lang="en-US" altLang="ko-KR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따릅니다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ko-KR" altLang="en-US" sz="1200" dirty="0">
                <a:solidFill>
                  <a:srgbClr val="FF0000"/>
                </a:solidFill>
              </a:rPr>
              <a:t>그러나 대부분의 경우에는 </a:t>
            </a:r>
            <a:r>
              <a:rPr lang="ko-KR" altLang="en-US" sz="1200" dirty="0" err="1">
                <a:solidFill>
                  <a:srgbClr val="FF0000"/>
                </a:solidFill>
              </a:rPr>
              <a:t>이산형이</a:t>
            </a:r>
            <a:r>
              <a:rPr lang="ko-KR" altLang="en-US" sz="1200" dirty="0">
                <a:solidFill>
                  <a:srgbClr val="FF0000"/>
                </a:solidFill>
              </a:rPr>
              <a:t> 아닌 연속적인 결과에 대한 분포를 사용합니다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연속분포의</a:t>
            </a:r>
            <a:r>
              <a:rPr lang="ko-KR" altLang="en-US" sz="1200" dirty="0">
                <a:solidFill>
                  <a:srgbClr val="FF0000"/>
                </a:solidFill>
              </a:rPr>
              <a:t> 대표적인 예로 균등 분포가 있습니다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ko-KR" altLang="en-US" sz="1200" dirty="0">
                <a:solidFill>
                  <a:srgbClr val="FF0000"/>
                </a:solidFill>
              </a:rPr>
              <a:t>★</a:t>
            </a:r>
            <a:r>
              <a:rPr lang="ko-KR" altLang="en-US" sz="1200" dirty="0" err="1">
                <a:solidFill>
                  <a:srgbClr val="FF0000"/>
                </a:solidFill>
              </a:rPr>
              <a:t>균등분포</a:t>
            </a:r>
            <a:r>
              <a:rPr lang="en-US" altLang="ko-KR" sz="1200" dirty="0">
                <a:solidFill>
                  <a:srgbClr val="FF0000"/>
                </a:solidFill>
              </a:rPr>
              <a:t>(uniform distribution)</a:t>
            </a:r>
            <a:r>
              <a:rPr lang="ko-KR" altLang="en-US" sz="1200" dirty="0"/>
              <a:t>는 </a:t>
            </a:r>
            <a:r>
              <a:rPr lang="en-US" altLang="ko-KR" sz="1200" dirty="0"/>
              <a:t>0</a:t>
            </a:r>
            <a:r>
              <a:rPr lang="ko-KR" altLang="en-US" sz="1200" dirty="0"/>
              <a:t>과 </a:t>
            </a:r>
            <a:r>
              <a:rPr lang="en-US" altLang="ko-KR" sz="1200" dirty="0"/>
              <a:t>1 </a:t>
            </a:r>
            <a:r>
              <a:rPr lang="ko-KR" altLang="en-US" sz="1200" dirty="0"/>
              <a:t>사이의 모든 값에 동등한 비중을 준 분포 입니다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확률 밀도 함수</a:t>
            </a:r>
            <a:r>
              <a:rPr lang="en-US" altLang="ko-KR" sz="1200" dirty="0"/>
              <a:t>(probability density function, pdf)</a:t>
            </a:r>
            <a:r>
              <a:rPr lang="ko-KR" altLang="en-US" sz="1200" dirty="0"/>
              <a:t>는 밀도 함수를 특정 구간에서 적분한 값으로 확률을 나타내는데 마찬가지로 </a:t>
            </a:r>
            <a:r>
              <a:rPr lang="ko-KR" altLang="en-US" sz="1200" dirty="0" err="1"/>
              <a:t>연속분포를</a:t>
            </a:r>
            <a:r>
              <a:rPr lang="ko-KR" altLang="en-US" sz="1200" dirty="0"/>
              <a:t> 표현합니다</a:t>
            </a:r>
            <a:endParaRPr lang="en-US" altLang="ko-KR" sz="1200" dirty="0"/>
          </a:p>
          <a:p>
            <a:r>
              <a:rPr lang="ko-KR" altLang="en-US" sz="1200" dirty="0"/>
              <a:t>예를 들어 </a:t>
            </a:r>
            <a:r>
              <a:rPr lang="en-US" altLang="ko-KR" sz="1200" dirty="0"/>
              <a:t>0</a:t>
            </a:r>
            <a:r>
              <a:rPr lang="ko-KR" altLang="en-US" sz="1200" dirty="0"/>
              <a:t>과 </a:t>
            </a:r>
            <a:r>
              <a:rPr lang="en-US" altLang="ko-KR" sz="1200" dirty="0"/>
              <a:t>1 </a:t>
            </a:r>
            <a:r>
              <a:rPr lang="ko-KR" altLang="en-US" sz="1200" dirty="0"/>
              <a:t>사이에는 무한히 많은 숫자가 존재하기 때문에 숫자 하나의 비중이 </a:t>
            </a:r>
            <a:r>
              <a:rPr lang="en-US" altLang="ko-KR" sz="1200" dirty="0"/>
              <a:t>0</a:t>
            </a:r>
            <a:r>
              <a:rPr lang="ko-KR" altLang="en-US" sz="1200" dirty="0"/>
              <a:t>에 가까우므로 특정 구간에서 적분한 값으로 확률을 나타냅니다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 err="1"/>
              <a:t>연속분포의</a:t>
            </a:r>
            <a:r>
              <a:rPr lang="ko-KR" altLang="en-US" sz="1200" dirty="0"/>
              <a:t> 또 다른 예인 누적 분포 함수</a:t>
            </a:r>
            <a:r>
              <a:rPr lang="en-US" altLang="ko-KR" sz="1200" dirty="0"/>
              <a:t>(cumulative distribution function, </a:t>
            </a:r>
            <a:r>
              <a:rPr lang="en-US" altLang="ko-KR" sz="1200" dirty="0" err="1"/>
              <a:t>cdf</a:t>
            </a:r>
            <a:r>
              <a:rPr lang="en-US" altLang="ko-KR" sz="1200" dirty="0"/>
              <a:t>)</a:t>
            </a:r>
            <a:r>
              <a:rPr lang="ko-KR" altLang="en-US" sz="1200" dirty="0"/>
              <a:t>는</a:t>
            </a:r>
            <a:r>
              <a:rPr lang="en-US" altLang="ko-KR" sz="1200" dirty="0"/>
              <a:t> </a:t>
            </a:r>
            <a:r>
              <a:rPr lang="ko-KR" altLang="en-US" sz="1200" dirty="0"/>
              <a:t>확률변수의 값이 특정 값보다 작거나 클 확률을 나타내며 확률 밀도 함수보다 더 자주 사용됩니다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 err="1"/>
              <a:t>중간단</a:t>
            </a:r>
            <a:r>
              <a:rPr lang="ko-KR" altLang="en-US" sz="1200" dirty="0"/>
              <a:t> 왼쪽 그림은 </a:t>
            </a:r>
            <a:r>
              <a:rPr lang="ko-KR" altLang="en-US" sz="1200" dirty="0" err="1"/>
              <a:t>균등분포</a:t>
            </a:r>
            <a:r>
              <a:rPr lang="ko-KR" altLang="en-US" sz="1200" dirty="0"/>
              <a:t> 함수의 예입니다</a:t>
            </a:r>
            <a:endParaRPr lang="en-US" altLang="ko-KR" sz="1200" dirty="0"/>
          </a:p>
          <a:p>
            <a:r>
              <a:rPr lang="ko-KR" altLang="en-US" sz="1200" dirty="0" err="1"/>
              <a:t>중간단</a:t>
            </a:r>
            <a:r>
              <a:rPr lang="ko-KR" altLang="en-US" sz="1200" dirty="0"/>
              <a:t> 오른쪽 그림은 </a:t>
            </a:r>
            <a:r>
              <a:rPr lang="ko-KR" altLang="en-US" sz="1200" dirty="0" err="1"/>
              <a:t>확률밀도</a:t>
            </a:r>
            <a:r>
              <a:rPr lang="ko-KR" altLang="en-US" sz="1200" dirty="0"/>
              <a:t> 함수의 예입니다</a:t>
            </a:r>
            <a:endParaRPr lang="en-US" altLang="ko-KR" sz="1200" dirty="0"/>
          </a:p>
          <a:p>
            <a:r>
              <a:rPr lang="ko-KR" altLang="en-US" sz="1200" dirty="0"/>
              <a:t>하단의 그림은 왼쪽의 코드로 생성한 누적 분포 함수를 보여줍니다</a:t>
            </a:r>
            <a:endParaRPr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8779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600" dirty="0">
                <a:solidFill>
                  <a:srgbClr val="FF0000"/>
                </a:solidFill>
              </a:rPr>
              <a:t>★정규분포</a:t>
            </a:r>
            <a:r>
              <a:rPr lang="en-US" altLang="ko-KR" sz="1600" dirty="0">
                <a:solidFill>
                  <a:srgbClr val="FF0000"/>
                </a:solidFill>
              </a:rPr>
              <a:t>(normal</a:t>
            </a:r>
            <a:r>
              <a:rPr lang="ko-KR" altLang="en-US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>
                <a:solidFill>
                  <a:srgbClr val="FF0000"/>
                </a:solidFill>
              </a:rPr>
              <a:t>distribution)</a:t>
            </a:r>
            <a:r>
              <a:rPr lang="ko-KR" altLang="en-US" sz="1600" dirty="0"/>
              <a:t>는 그 유명한 종형 모양의 분포로서 두 개의 </a:t>
            </a:r>
            <a:r>
              <a:rPr lang="ko-KR" altLang="en-US" sz="1600" dirty="0" err="1"/>
              <a:t>파라미터로</a:t>
            </a:r>
            <a:r>
              <a:rPr lang="ko-KR" altLang="en-US" sz="1600" dirty="0"/>
              <a:t> 정의됩니다</a:t>
            </a:r>
            <a:endParaRPr lang="en-US" altLang="ko-KR" sz="1600" dirty="0"/>
          </a:p>
          <a:p>
            <a:r>
              <a:rPr lang="ko-KR" altLang="en-US" sz="1400" dirty="0"/>
              <a:t>평균 뮤 </a:t>
            </a:r>
            <a:r>
              <a:rPr lang="en-US" altLang="ko-KR" sz="1400" dirty="0"/>
              <a:t>μ (mu) : </a:t>
            </a:r>
            <a:r>
              <a:rPr lang="ko-KR" altLang="en-US" sz="1400" dirty="0"/>
              <a:t>종의 중심 이고</a:t>
            </a:r>
            <a:endParaRPr lang="en-US" altLang="ko-KR" sz="1400" dirty="0"/>
          </a:p>
          <a:p>
            <a:r>
              <a:rPr lang="ko-KR" altLang="en-US" sz="1400" dirty="0"/>
              <a:t>표준편차 시그마 </a:t>
            </a:r>
            <a:r>
              <a:rPr lang="en-US" altLang="ko-KR" sz="1400" dirty="0"/>
              <a:t>σ (sigma) : </a:t>
            </a:r>
            <a:r>
              <a:rPr lang="ko-KR" altLang="en-US" sz="1400" dirty="0"/>
              <a:t>종의 폭 입니다</a:t>
            </a:r>
            <a:endParaRPr lang="en-US" altLang="ko-KR" sz="1400" dirty="0"/>
          </a:p>
          <a:p>
            <a:r>
              <a:rPr lang="ko-KR" altLang="en-US" sz="1600" dirty="0"/>
              <a:t>정규분포의 밀도 함수</a:t>
            </a:r>
            <a:r>
              <a:rPr lang="en-US" altLang="ko-KR" sz="1600" dirty="0"/>
              <a:t>(normal</a:t>
            </a:r>
            <a:r>
              <a:rPr lang="ko-KR" altLang="en-US" sz="1600" dirty="0"/>
              <a:t> </a:t>
            </a:r>
            <a:r>
              <a:rPr lang="en-US" altLang="ko-KR" sz="1600" dirty="0"/>
              <a:t>distribution function)</a:t>
            </a:r>
            <a:r>
              <a:rPr lang="ko-KR" altLang="en-US" sz="1600" dirty="0"/>
              <a:t>의 수식은 이렇습니다</a:t>
            </a:r>
            <a:endParaRPr lang="en-US" altLang="ko-KR" sz="1600" dirty="0"/>
          </a:p>
          <a:p>
            <a:endParaRPr lang="en-US" altLang="ko-KR" dirty="0"/>
          </a:p>
          <a:p>
            <a:r>
              <a:rPr lang="ko-KR" altLang="en-US" dirty="0"/>
              <a:t>왼쪽의 코드는 정규분포의 여러 밀도 함수가 어떻게 생겼는지 보여줍니다</a:t>
            </a:r>
            <a:endParaRPr lang="en-US" altLang="ko-KR" dirty="0"/>
          </a:p>
          <a:p>
            <a:r>
              <a:rPr lang="ko-KR" altLang="en-US" dirty="0"/>
              <a:t>오른쪽 그림이 그 결과입니다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63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 typeface="+mj-lt"/>
              <a:buNone/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 typeface="+mj-lt"/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fld id="{572B6814-541E-4333-8D27-333A44922E75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pPr marL="0" indent="0">
              <a:buFont typeface="+mj-lt"/>
              <a:buNone/>
            </a:pPr>
            <a:fld id="{F476CAE7-ABBB-4B5E-ACD1-72C2FED42ED1}" type="slidenum">
              <a:rPr lang="ko-KR" altLang="en-US" smtClean="0"/>
              <a:pPr marL="0" indent="0">
                <a:buFont typeface="+mj-lt"/>
                <a:buNone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067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72C-250F-49EE-9051-206F453A77C6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938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688CE-AFD3-4325-837C-DD3EAFF8EAF4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82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1463" indent="-271463">
              <a:defRPr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19E66-1D0C-4B85-9B21-FAFF67531727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2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9328C-A493-485A-9B01-6FC08038834E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911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1601-942C-49B4-BBD8-2A11C5CF9FCE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674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287DB-B88C-4F93-BC90-278B76B6EE44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74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A5B2-D179-4127-8F21-5E3D2AF9BAD0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63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0498D-35D9-4DEB-897C-FE1E1BE8B799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049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D6A7-9C34-45C3-810A-76C27A88C7AA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03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F52E8-1F6C-4C55-9EDB-2391665479E5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66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275573"/>
            <a:ext cx="10515600" cy="109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545770"/>
            <a:ext cx="10515600" cy="48105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4440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262D3B09-B348-4938-95B7-1005046A4F58}" type="datetime1">
              <a:rPr lang="ko-KR" altLang="en-US" smtClean="0"/>
              <a:pPr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44403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4440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F476CAE7-ABBB-4B5E-ACD1-72C2FED42ED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0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j-cs"/>
        </a:defRPr>
      </a:lvl1pPr>
    </p:titleStyle>
    <p:bodyStyle>
      <a:lvl1pPr marL="271463" indent="-271463" algn="l" defTabSz="914400" rtl="0" eaLnBrk="1" latinLnBrk="1" hangingPunct="1">
        <a:lnSpc>
          <a:spcPct val="100000"/>
        </a:lnSpc>
        <a:spcBef>
          <a:spcPts val="0"/>
        </a:spcBef>
        <a:buClr>
          <a:srgbClr val="C0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00B05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00B0F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7030A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FFFF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8.emf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hyperlink" Target="http://cyber.inu.ac.kr/" TargetMode="Externa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8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8.m4a"/><Relationship Id="rId7" Type="http://schemas.openxmlformats.org/officeDocument/2006/relationships/image" Target="../media/image7.emf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/>
              <a:t>신경망을 위한 </a:t>
            </a:r>
            <a:r>
              <a:rPr lang="ko-KR" altLang="en-US" sz="4800" dirty="0" err="1"/>
              <a:t>생기초</a:t>
            </a:r>
            <a:r>
              <a:rPr lang="ko-KR" altLang="en-US" sz="4800" dirty="0"/>
              <a:t> 수학 </a:t>
            </a:r>
            <a:r>
              <a:rPr lang="en-US" altLang="ko-KR" sz="4800" dirty="0"/>
              <a:t>(</a:t>
            </a:r>
            <a:r>
              <a:rPr lang="ko-KR" altLang="en-US" sz="4800" dirty="0"/>
              <a:t>확률</a:t>
            </a:r>
            <a:r>
              <a:rPr lang="en-US" altLang="ko-KR" sz="4800" dirty="0"/>
              <a:t>)</a:t>
            </a:r>
            <a:br>
              <a:rPr lang="en-US" altLang="ko-KR" sz="4800" dirty="0"/>
            </a:br>
            <a:r>
              <a:rPr lang="en-US" altLang="ko-KR" sz="2800" dirty="0">
                <a:solidFill>
                  <a:schemeClr val="accent6">
                    <a:lumMod val="50000"/>
                  </a:schemeClr>
                </a:solidFill>
              </a:rPr>
              <a:t>Basic Mathematics for Neural Networks (Probability)</a:t>
            </a:r>
            <a:endParaRPr lang="ko-KR" altLang="en-US" sz="3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10343" y="3640347"/>
            <a:ext cx="9971314" cy="3001753"/>
          </a:xfrm>
        </p:spPr>
        <p:txBody>
          <a:bodyPr>
            <a:normAutofit/>
          </a:bodyPr>
          <a:lstStyle/>
          <a:p>
            <a:pPr marL="2511425" algn="l"/>
            <a:r>
              <a:rPr lang="ko-KR" altLang="en-US"/>
              <a:t>선형대수 </a:t>
            </a:r>
            <a:r>
              <a:rPr lang="en-US" altLang="ko-KR" dirty="0"/>
              <a:t>(Linear</a:t>
            </a:r>
            <a:r>
              <a:rPr lang="ko-KR" altLang="en-US" dirty="0"/>
              <a:t> </a:t>
            </a:r>
            <a:r>
              <a:rPr lang="en-US" altLang="ko-KR" dirty="0"/>
              <a:t>Algebra)</a:t>
            </a:r>
          </a:p>
          <a:p>
            <a:pPr marL="2511425" algn="l"/>
            <a:r>
              <a:rPr lang="ko-KR" altLang="en-US" dirty="0"/>
              <a:t>통계 </a:t>
            </a:r>
            <a:r>
              <a:rPr lang="en-US" altLang="ko-KR" dirty="0"/>
              <a:t>(Statistics)</a:t>
            </a:r>
          </a:p>
          <a:p>
            <a:pPr marL="2511425" algn="l"/>
            <a:r>
              <a:rPr lang="ko-KR" altLang="en-US" dirty="0">
                <a:solidFill>
                  <a:srgbClr val="FF0000"/>
                </a:solidFill>
              </a:rPr>
              <a:t>확률 </a:t>
            </a:r>
            <a:r>
              <a:rPr lang="en-US" altLang="ko-KR" dirty="0">
                <a:solidFill>
                  <a:srgbClr val="FF0000"/>
                </a:solidFill>
              </a:rPr>
              <a:t>(Probability)</a:t>
            </a:r>
          </a:p>
          <a:p>
            <a:pPr marL="2511425" algn="l"/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 err="1"/>
              <a:t>균등분포</a:t>
            </a:r>
            <a:r>
              <a:rPr lang="en-US" altLang="ko-KR" sz="2000" dirty="0"/>
              <a:t>(uniform distribution)</a:t>
            </a:r>
          </a:p>
          <a:p>
            <a:pPr marL="2511425" algn="l"/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/>
              <a:t>정규분포</a:t>
            </a:r>
            <a:r>
              <a:rPr lang="en-US" altLang="ko-KR" sz="2000" dirty="0"/>
              <a:t>(normal</a:t>
            </a:r>
            <a:r>
              <a:rPr lang="ko-KR" altLang="en-US" sz="2000" dirty="0"/>
              <a:t> </a:t>
            </a:r>
            <a:r>
              <a:rPr lang="en-US" altLang="ko-KR" sz="2000" dirty="0"/>
              <a:t>distribution)</a:t>
            </a:r>
          </a:p>
          <a:p>
            <a:pPr marL="2511425" algn="l"/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/>
              <a:t>표준정규분포</a:t>
            </a:r>
            <a:r>
              <a:rPr lang="en-US" altLang="ko-KR" sz="2000" dirty="0"/>
              <a:t>(standard normal distribution)</a:t>
            </a:r>
          </a:p>
          <a:p>
            <a:pPr marL="2511425" algn="l"/>
            <a:endParaRPr lang="en-US" altLang="ko-KR" dirty="0"/>
          </a:p>
          <a:p>
            <a:pPr algn="l"/>
            <a:r>
              <a:rPr lang="en-US" altLang="ko-KR" sz="1600" dirty="0"/>
              <a:t>(Home Lab6) </a:t>
            </a:r>
            <a:r>
              <a:rPr lang="ko-KR" altLang="en-US" sz="1600" dirty="0"/>
              <a:t>새 </a:t>
            </a:r>
            <a:r>
              <a:rPr lang="en-US" altLang="ko-KR" sz="1600" dirty="0" err="1"/>
              <a:t>IPython</a:t>
            </a:r>
            <a:r>
              <a:rPr lang="en-US" altLang="ko-KR" sz="1600" dirty="0"/>
              <a:t> </a:t>
            </a:r>
            <a:r>
              <a:rPr lang="ko-KR" altLang="en-US" sz="1600" dirty="0"/>
              <a:t>노트북 </a:t>
            </a:r>
            <a:r>
              <a:rPr lang="en-US" altLang="ko-KR" sz="1600" dirty="0"/>
              <a:t>lab6(</a:t>
            </a:r>
            <a:r>
              <a:rPr lang="ko-KR" altLang="en-US" sz="1600" dirty="0"/>
              <a:t>이름</a:t>
            </a:r>
            <a:r>
              <a:rPr lang="en-US" altLang="ko-KR" sz="1600" dirty="0"/>
              <a:t>).ipynb</a:t>
            </a:r>
            <a:r>
              <a:rPr lang="ko-KR" altLang="en-US" sz="1600" dirty="0"/>
              <a:t>을</a:t>
            </a:r>
            <a:r>
              <a:rPr lang="en-US" altLang="ko-KR" sz="1600" dirty="0"/>
              <a:t> </a:t>
            </a:r>
            <a:r>
              <a:rPr lang="ko-KR" altLang="en-US" sz="1600" dirty="0"/>
              <a:t>생성해서 본 </a:t>
            </a:r>
            <a:r>
              <a:rPr lang="en-US" altLang="ko-KR" sz="1600" dirty="0"/>
              <a:t>“</a:t>
            </a:r>
            <a:r>
              <a:rPr lang="ko-KR" altLang="en-US" sz="1600" dirty="0"/>
              <a:t>확률</a:t>
            </a:r>
            <a:r>
              <a:rPr lang="en-US" altLang="ko-KR" sz="1600" dirty="0"/>
              <a:t>” </a:t>
            </a:r>
            <a:r>
              <a:rPr lang="ko-KR" altLang="en-US" sz="1600" dirty="0"/>
              <a:t>자료의 코드들을</a:t>
            </a:r>
            <a:r>
              <a:rPr lang="en-US" altLang="ko-KR" sz="1600" dirty="0"/>
              <a:t> </a:t>
            </a:r>
            <a:r>
              <a:rPr lang="ko-KR" altLang="en-US" sz="1600" dirty="0"/>
              <a:t>실행해보세요</a:t>
            </a:r>
            <a:endParaRPr lang="en-US" altLang="ko-KR" sz="1600" dirty="0"/>
          </a:p>
          <a:p>
            <a:pPr algn="l"/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	       Create a new </a:t>
            </a:r>
            <a:r>
              <a:rPr lang="en-US" altLang="ko-KR" sz="1600" dirty="0" err="1">
                <a:solidFill>
                  <a:schemeClr val="bg1">
                    <a:lumMod val="50000"/>
                  </a:schemeClr>
                </a:solidFill>
              </a:rPr>
              <a:t>IPython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 notebook and run the codes in this “Statistics”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indent="0">
              <a:buNone/>
            </a:pPr>
            <a:fld id="{3106C740-F6C6-4638-A784-0AEBA7F1170C}" type="slidenum">
              <a:rPr lang="ko-KR" altLang="en-US" smtClean="0"/>
              <a:pPr marL="0" indent="0">
                <a:buNone/>
              </a:pPr>
              <a:t>1</a:t>
            </a:fld>
            <a:endParaRPr lang="ko-KR" altLang="en-US" dirty="0"/>
          </a:p>
        </p:txBody>
      </p:sp>
      <p:pic>
        <p:nvPicPr>
          <p:cNvPr id="21" name="오디오 2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333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79"/>
    </mc:Choice>
    <mc:Fallback xmlns="">
      <p:transition spd="slow" advTm="20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표준정규분포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Standard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Normal Distribution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929612"/>
            <a:ext cx="10515600" cy="2712488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dirty="0" err="1"/>
              <a:t>def</a:t>
            </a:r>
            <a:r>
              <a:rPr lang="en-US" altLang="ko-KR" sz="1200" dirty="0"/>
              <a:t> </a:t>
            </a:r>
            <a:r>
              <a:rPr lang="en-US" altLang="ko-KR" sz="1200" dirty="0" err="1"/>
              <a:t>normal_cdf</a:t>
            </a:r>
            <a:r>
              <a:rPr lang="en-US" altLang="ko-KR" sz="1200" dirty="0"/>
              <a:t>(x, mu=0,sigma=1):</a:t>
            </a:r>
          </a:p>
          <a:p>
            <a:pPr marL="0" indent="0">
              <a:buNone/>
            </a:pPr>
            <a:r>
              <a:rPr lang="en-US" altLang="ko-KR" sz="1200" dirty="0"/>
              <a:t>    return (1 + </a:t>
            </a:r>
            <a:r>
              <a:rPr lang="en-US" altLang="ko-KR" sz="1200" dirty="0" err="1"/>
              <a:t>math.erf</a:t>
            </a:r>
            <a:r>
              <a:rPr lang="en-US" altLang="ko-KR" sz="1200" dirty="0"/>
              <a:t>((x - mu) / </a:t>
            </a:r>
            <a:r>
              <a:rPr lang="en-US" altLang="ko-KR" sz="1200" dirty="0" err="1"/>
              <a:t>math.sqrt</a:t>
            </a:r>
            <a:r>
              <a:rPr lang="en-US" altLang="ko-KR" sz="1200" dirty="0"/>
              <a:t>(2) / sigma)) / 2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 err="1"/>
              <a:t>def</a:t>
            </a:r>
            <a:r>
              <a:rPr lang="en-US" altLang="ko-KR" sz="1200" dirty="0"/>
              <a:t> </a:t>
            </a:r>
            <a:r>
              <a:rPr lang="en-US" altLang="ko-KR" sz="1200" dirty="0" err="1"/>
              <a:t>plot_normal_cdfs</a:t>
            </a:r>
            <a:r>
              <a:rPr lang="en-US" altLang="ko-KR" sz="1200" dirty="0"/>
              <a:t>(</a:t>
            </a:r>
            <a:r>
              <a:rPr lang="en-US" altLang="ko-KR" sz="1200" dirty="0" err="1"/>
              <a:t>plt</a:t>
            </a:r>
            <a:r>
              <a:rPr lang="en-US" altLang="ko-KR" sz="1200" dirty="0"/>
              <a:t>):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 = [x / 10.0 for x in range(-50, 50)]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plt.plot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,[</a:t>
            </a:r>
            <a:r>
              <a:rPr lang="en-US" altLang="ko-KR" sz="1200" dirty="0" err="1"/>
              <a:t>normal_cdf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x,sigma</a:t>
            </a:r>
            <a:r>
              <a:rPr lang="en-US" altLang="ko-KR" sz="1200" dirty="0"/>
              <a:t>=1) for x in 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],'-',label='mu=0,sigma=1')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plt.plot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,[</a:t>
            </a:r>
            <a:r>
              <a:rPr lang="en-US" altLang="ko-KR" sz="1200" dirty="0" err="1"/>
              <a:t>normal_cdf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x,sigma</a:t>
            </a:r>
            <a:r>
              <a:rPr lang="en-US" altLang="ko-KR" sz="1200" dirty="0"/>
              <a:t>=2) for x in 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],'--',label='mu=0,sigma=2')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plt.plot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,[</a:t>
            </a:r>
            <a:r>
              <a:rPr lang="en-US" altLang="ko-KR" sz="1200" dirty="0" err="1"/>
              <a:t>normal_cdf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x,sigma</a:t>
            </a:r>
            <a:r>
              <a:rPr lang="en-US" altLang="ko-KR" sz="1200" dirty="0"/>
              <a:t>=0.5) for x in 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],':',label='mu=0,sigma=0.5')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plt.plot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,[</a:t>
            </a:r>
            <a:r>
              <a:rPr lang="en-US" altLang="ko-KR" sz="1200" dirty="0" err="1"/>
              <a:t>normal_cdf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x,mu</a:t>
            </a:r>
            <a:r>
              <a:rPr lang="en-US" altLang="ko-KR" sz="1200" dirty="0"/>
              <a:t>=-1) for x in </a:t>
            </a:r>
            <a:r>
              <a:rPr lang="en-US" altLang="ko-KR" sz="1200" dirty="0" err="1"/>
              <a:t>xs</a:t>
            </a:r>
            <a:r>
              <a:rPr lang="en-US" altLang="ko-KR" sz="1200" dirty="0"/>
              <a:t>],'-.',label='mu=-1,sigma=1')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plt.legend</a:t>
            </a:r>
            <a:r>
              <a:rPr lang="en-US" altLang="ko-KR" sz="1200" dirty="0"/>
              <a:t>(</a:t>
            </a:r>
            <a:r>
              <a:rPr lang="en-US" altLang="ko-KR" sz="1200" dirty="0" err="1"/>
              <a:t>loc</a:t>
            </a:r>
            <a:r>
              <a:rPr lang="en-US" altLang="ko-KR" sz="1200" dirty="0"/>
              <a:t>=4) # bottom right</a:t>
            </a:r>
          </a:p>
          <a:p>
            <a:pPr marL="0" indent="0">
              <a:buNone/>
            </a:pPr>
            <a:r>
              <a:rPr lang="en-US" altLang="ko-KR" sz="1200" dirty="0"/>
              <a:t>    </a:t>
            </a:r>
            <a:r>
              <a:rPr lang="en-US" altLang="ko-KR" sz="1200" dirty="0" err="1"/>
              <a:t>plt.show</a:t>
            </a:r>
            <a:r>
              <a:rPr lang="en-US" altLang="ko-KR" sz="1200" dirty="0"/>
              <a:t>()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import </a:t>
            </a:r>
            <a:r>
              <a:rPr lang="en-US" altLang="ko-KR" sz="1200" dirty="0" err="1"/>
              <a:t>matplotlib.pyplot</a:t>
            </a:r>
            <a:r>
              <a:rPr lang="en-US" altLang="ko-KR" sz="1200" dirty="0"/>
              <a:t> as </a:t>
            </a:r>
            <a:r>
              <a:rPr lang="en-US" altLang="ko-KR" sz="1200" dirty="0" err="1"/>
              <a:t>plt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 err="1"/>
              <a:t>plot_normal_cdfs</a:t>
            </a:r>
            <a:r>
              <a:rPr lang="en-US" altLang="ko-KR" sz="1200" dirty="0"/>
              <a:t>(</a:t>
            </a:r>
            <a:r>
              <a:rPr lang="en-US" altLang="ko-KR" sz="1200" dirty="0" err="1"/>
              <a:t>plt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3392" y="4089803"/>
            <a:ext cx="2993977" cy="2392105"/>
          </a:xfrm>
          <a:prstGeom prst="rect">
            <a:avLst/>
          </a:prstGeom>
        </p:spPr>
      </p:pic>
      <p:sp>
        <p:nvSpPr>
          <p:cNvPr id="7" name="내용 개체 틀 2"/>
          <p:cNvSpPr txBox="1">
            <a:spLocks/>
          </p:cNvSpPr>
          <p:nvPr/>
        </p:nvSpPr>
        <p:spPr>
          <a:xfrm>
            <a:off x="838200" y="1488192"/>
            <a:ext cx="11150600" cy="2319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solidFill>
                  <a:srgbClr val="FF0000"/>
                </a:solidFill>
              </a:rPr>
              <a:t>★</a:t>
            </a:r>
            <a:r>
              <a:rPr lang="ko-KR" altLang="en-US" sz="1600" b="1" dirty="0"/>
              <a:t>표준정규분포</a:t>
            </a:r>
            <a:r>
              <a:rPr lang="en-US" altLang="ko-KR" sz="1600" b="1" dirty="0"/>
              <a:t>(standard normal distribution)</a:t>
            </a:r>
            <a:r>
              <a:rPr lang="ko-KR" altLang="en-US" sz="1600" dirty="0"/>
              <a:t>는 평균 뮤가 </a:t>
            </a:r>
            <a:r>
              <a:rPr lang="en-US" altLang="ko-KR" sz="1600" dirty="0"/>
              <a:t>0</a:t>
            </a:r>
            <a:r>
              <a:rPr lang="ko-KR" altLang="en-US" sz="1600" dirty="0"/>
              <a:t>이고 </a:t>
            </a:r>
            <a:r>
              <a:rPr lang="en-US" altLang="ko-KR" sz="1600" i="1" dirty="0"/>
              <a:t>μ </a:t>
            </a:r>
            <a:r>
              <a:rPr lang="en-US" altLang="ko-KR" sz="1600" dirty="0"/>
              <a:t>= 0 </a:t>
            </a:r>
            <a:r>
              <a:rPr lang="ko-KR" altLang="en-US" sz="1600" dirty="0"/>
              <a:t>분산 시그마가 </a:t>
            </a:r>
            <a:r>
              <a:rPr lang="en-US" altLang="ko-KR" sz="1600" dirty="0"/>
              <a:t>1</a:t>
            </a:r>
            <a:r>
              <a:rPr lang="ko-KR" altLang="en-US" sz="1600" dirty="0"/>
              <a:t>인 </a:t>
            </a:r>
            <a:r>
              <a:rPr lang="en-US" altLang="ko-KR" sz="1600" i="1" dirty="0"/>
              <a:t>σ </a:t>
            </a:r>
            <a:r>
              <a:rPr lang="en-US" altLang="ko-KR" sz="1600" dirty="0"/>
              <a:t>= 1 </a:t>
            </a:r>
            <a:r>
              <a:rPr lang="ko-KR" altLang="en-US" sz="1600" dirty="0"/>
              <a:t>정규분포를 의미합니다</a:t>
            </a:r>
            <a:endParaRPr lang="en-US" altLang="ko-KR" sz="1600" dirty="0"/>
          </a:p>
          <a:p>
            <a:pPr marL="266700" indent="0">
              <a:buNone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When </a:t>
            </a:r>
            <a:r>
              <a:rPr lang="en-US" altLang="ko-KR" sz="1600" i="1" dirty="0">
                <a:solidFill>
                  <a:schemeClr val="bg1">
                    <a:lumMod val="50000"/>
                  </a:schemeClr>
                </a:solidFill>
              </a:rPr>
              <a:t>μ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= 0 and </a:t>
            </a:r>
            <a:r>
              <a:rPr lang="en-US" altLang="ko-KR" sz="1600" i="1" dirty="0">
                <a:solidFill>
                  <a:schemeClr val="bg1">
                    <a:lumMod val="50000"/>
                  </a:schemeClr>
                </a:solidFill>
              </a:rPr>
              <a:t>σ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= 1, it’s called the </a:t>
            </a:r>
            <a:r>
              <a:rPr lang="en-US" altLang="ko-KR" sz="1600" i="1" dirty="0">
                <a:solidFill>
                  <a:schemeClr val="bg1">
                    <a:lumMod val="50000"/>
                  </a:schemeClr>
                </a:solidFill>
              </a:rPr>
              <a:t>standard normal distribution</a:t>
            </a:r>
            <a:r>
              <a:rPr lang="en-US" altLang="ko-KR" sz="2000" i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r>
              <a:rPr lang="ko-KR" altLang="en-US" sz="1600" dirty="0"/>
              <a:t>만약 </a:t>
            </a:r>
            <a:r>
              <a:rPr lang="en-US" altLang="ko-KR" sz="1600" dirty="0"/>
              <a:t>Z</a:t>
            </a:r>
            <a:r>
              <a:rPr lang="ko-KR" altLang="en-US" sz="1600" dirty="0"/>
              <a:t>가 표준정규분포의 확률변수를 나타낸다면</a:t>
            </a:r>
            <a:r>
              <a:rPr lang="en-US" altLang="ko-KR" sz="1600" dirty="0"/>
              <a:t>,</a:t>
            </a:r>
            <a:r>
              <a:rPr lang="ko-KR" altLang="en-US" sz="1600" dirty="0"/>
              <a:t> 확률변수 </a:t>
            </a:r>
            <a:r>
              <a:rPr lang="en-US" altLang="ko-KR" sz="1600" dirty="0"/>
              <a:t>X</a:t>
            </a:r>
            <a:r>
              <a:rPr lang="ko-KR" altLang="en-US" sz="1600" dirty="0"/>
              <a:t>도</a:t>
            </a:r>
            <a:r>
              <a:rPr lang="en-US" altLang="ko-KR" sz="1600" dirty="0"/>
              <a:t> </a:t>
            </a:r>
            <a:r>
              <a:rPr lang="ko-KR" altLang="en-US" sz="1600" dirty="0"/>
              <a:t>평균이</a:t>
            </a:r>
            <a:r>
              <a:rPr lang="en-US" altLang="ko-KR" sz="1600" dirty="0"/>
              <a:t> </a:t>
            </a:r>
            <a:r>
              <a:rPr lang="ko-KR" altLang="en-US" sz="1600" dirty="0"/>
              <a:t>뮤 </a:t>
            </a:r>
            <a:r>
              <a:rPr lang="en-US" altLang="ko-KR" sz="1600" i="1" dirty="0"/>
              <a:t>μ </a:t>
            </a:r>
            <a:r>
              <a:rPr lang="ko-KR" altLang="en-US" sz="1600" dirty="0"/>
              <a:t>이고 표준편차가 시그마 </a:t>
            </a:r>
            <a:r>
              <a:rPr lang="en-US" altLang="ko-KR" sz="1600" i="1" dirty="0"/>
              <a:t>σ </a:t>
            </a:r>
            <a:r>
              <a:rPr lang="ko-KR" altLang="en-US" sz="1600" dirty="0"/>
              <a:t>인 정규분포로 표현됩니다</a:t>
            </a:r>
            <a:endParaRPr lang="en-US" altLang="ko-KR" sz="1600" dirty="0"/>
          </a:p>
          <a:p>
            <a:pPr marL="261938" indent="0">
              <a:buNone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When μ = 0 and σ = 1, it’s called the standard normal distribution. If Z is a standard normal random variable, then it turns out that X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is also normal but with mean μ and standard deviation σ: </a:t>
            </a:r>
            <a:r>
              <a:rPr lang="en-US" altLang="ko-KR" sz="1600" i="1" dirty="0"/>
              <a:t>X </a:t>
            </a:r>
            <a:r>
              <a:rPr lang="en-US" altLang="ko-KR" sz="1600" dirty="0"/>
              <a:t>= </a:t>
            </a:r>
            <a:r>
              <a:rPr lang="el-GR" altLang="ko-KR" sz="1600" i="1" dirty="0"/>
              <a:t>σ</a:t>
            </a:r>
            <a:r>
              <a:rPr lang="en-US" altLang="ko-KR" sz="1600" i="1" dirty="0"/>
              <a:t>Z </a:t>
            </a:r>
            <a:r>
              <a:rPr lang="en-US" altLang="ko-KR" sz="1600" dirty="0"/>
              <a:t>+ </a:t>
            </a:r>
            <a:r>
              <a:rPr lang="el-GR" altLang="ko-KR" sz="1600" i="1" dirty="0"/>
              <a:t>μ</a:t>
            </a:r>
            <a:endParaRPr lang="en-US" altLang="ko-KR" sz="105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1600" dirty="0"/>
              <a:t>반대로 </a:t>
            </a:r>
            <a:r>
              <a:rPr lang="en-US" altLang="ko-KR" sz="1600" dirty="0"/>
              <a:t>X</a:t>
            </a:r>
            <a:r>
              <a:rPr lang="ko-KR" altLang="en-US" sz="1600" dirty="0"/>
              <a:t>가 평균이 뮤 </a:t>
            </a:r>
            <a:r>
              <a:rPr lang="en-US" altLang="ko-KR" sz="1600" i="1" dirty="0"/>
              <a:t>μ </a:t>
            </a:r>
            <a:r>
              <a:rPr lang="ko-KR" altLang="en-US" sz="1600" dirty="0"/>
              <a:t>이고 표준편차가 시그마 </a:t>
            </a:r>
            <a:r>
              <a:rPr lang="en-US" altLang="ko-KR" sz="1600" i="1" dirty="0"/>
              <a:t>σ </a:t>
            </a:r>
            <a:r>
              <a:rPr lang="ko-KR" altLang="en-US" sz="1600" dirty="0"/>
              <a:t>인 정규분포의 확률변수를 나타낸다면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Z</a:t>
            </a:r>
            <a:r>
              <a:rPr lang="ko-KR" altLang="en-US" sz="1600" dirty="0"/>
              <a:t>를 표준정규분포로 표현할 수 있습니다</a:t>
            </a:r>
            <a:endParaRPr lang="en-US" altLang="ko-KR" sz="1600" dirty="0"/>
          </a:p>
          <a:p>
            <a:pPr marL="261938" indent="0">
              <a:buNone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Conversely, if X is a normal random variable with mean μ and standard deviation σ: </a:t>
            </a:r>
            <a:r>
              <a:rPr lang="en-US" altLang="ko-KR" sz="1600" i="1" dirty="0"/>
              <a:t>Z = X − </a:t>
            </a:r>
            <a:r>
              <a:rPr lang="el-GR" altLang="ko-KR" sz="1600" i="1" dirty="0"/>
              <a:t>μ /σ</a:t>
            </a:r>
            <a:endParaRPr lang="en-US" altLang="ko-KR" sz="1600" i="1" dirty="0"/>
          </a:p>
          <a:p>
            <a:r>
              <a:rPr lang="ko-KR" altLang="en-US" sz="1600" b="1" dirty="0"/>
              <a:t>정규분포 누적 분포 함수</a:t>
            </a:r>
            <a:r>
              <a:rPr lang="en-US" altLang="ko-KR" sz="1600" b="1" dirty="0"/>
              <a:t>(normal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cumulative distribution function)</a:t>
            </a:r>
            <a:r>
              <a:rPr lang="ko-KR" altLang="en-US" sz="1600" dirty="0"/>
              <a:t>를 </a:t>
            </a:r>
            <a:r>
              <a:rPr lang="ko-KR" altLang="en-US" sz="1600" dirty="0" err="1"/>
              <a:t>파이썬의</a:t>
            </a:r>
            <a:r>
              <a:rPr lang="ko-KR" altLang="en-US" sz="1600" dirty="0"/>
              <a:t> </a:t>
            </a:r>
            <a:r>
              <a:rPr lang="en-US" altLang="ko-KR" sz="1600" dirty="0" err="1"/>
              <a:t>math.erf</a:t>
            </a:r>
            <a:r>
              <a:rPr lang="ko-KR" altLang="en-US" sz="1600" dirty="0"/>
              <a:t>를 사용하여 표현할 수 있습니다</a:t>
            </a:r>
            <a:endParaRPr lang="en-US" altLang="ko-KR" sz="1600" dirty="0"/>
          </a:p>
          <a:p>
            <a:pPr marL="261938" indent="0">
              <a:buNone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The cumulative distribution function for the normal distribution can be written using Python’s </a:t>
            </a:r>
            <a:r>
              <a:rPr lang="en-US" altLang="ko-KR" sz="1600" dirty="0" err="1">
                <a:solidFill>
                  <a:schemeClr val="bg1">
                    <a:lumMod val="50000"/>
                  </a:schemeClr>
                </a:solidFill>
              </a:rPr>
              <a:t>math.erf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:</a:t>
            </a:r>
          </a:p>
        </p:txBody>
      </p:sp>
      <p:pic>
        <p:nvPicPr>
          <p:cNvPr id="21" name="오디오 2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762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34"/>
    </mc:Choice>
    <mc:Fallback xmlns="">
      <p:transition spd="slow" advTm="53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3" grpId="0" uiExpand="1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75573"/>
            <a:ext cx="11353800" cy="1090811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참고</a:t>
            </a:r>
            <a:r>
              <a:rPr lang="en-US" altLang="ko-KR" dirty="0"/>
              <a:t>) </a:t>
            </a:r>
            <a:r>
              <a:rPr lang="ko-KR" altLang="en-US" dirty="0"/>
              <a:t>정규분포 누적 분포 함수의 역함수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Invert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Normal Cumulative Distribution Function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444494"/>
            <a:ext cx="10515600" cy="4413505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dirty="0" err="1"/>
              <a:t>def</a:t>
            </a:r>
            <a:r>
              <a:rPr lang="en-US" altLang="ko-KR" sz="1000" dirty="0"/>
              <a:t> </a:t>
            </a:r>
            <a:r>
              <a:rPr lang="en-US" altLang="ko-KR" sz="1000" dirty="0" err="1"/>
              <a:t>normal_cdf</a:t>
            </a:r>
            <a:r>
              <a:rPr lang="en-US" altLang="ko-KR" sz="1000" dirty="0"/>
              <a:t>(x, mu=0,sigma=1):</a:t>
            </a:r>
          </a:p>
          <a:p>
            <a:pPr marL="0" indent="0">
              <a:buNone/>
            </a:pPr>
            <a:r>
              <a:rPr lang="en-US" altLang="ko-KR" sz="1000" dirty="0"/>
              <a:t>    return (1 + </a:t>
            </a:r>
            <a:r>
              <a:rPr lang="en-US" altLang="ko-KR" sz="1000" dirty="0" err="1"/>
              <a:t>math.erf</a:t>
            </a:r>
            <a:r>
              <a:rPr lang="en-US" altLang="ko-KR" sz="1000" dirty="0"/>
              <a:t>((x - mu) / </a:t>
            </a:r>
            <a:r>
              <a:rPr lang="en-US" altLang="ko-KR" sz="1000" dirty="0" err="1"/>
              <a:t>math.sqrt</a:t>
            </a:r>
            <a:r>
              <a:rPr lang="en-US" altLang="ko-KR" sz="1000" dirty="0"/>
              <a:t>(2) / sigma)) / 2</a:t>
            </a:r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 err="1"/>
              <a:t>def</a:t>
            </a:r>
            <a:r>
              <a:rPr lang="en-US" altLang="ko-KR" sz="1000" dirty="0"/>
              <a:t> </a:t>
            </a:r>
            <a:r>
              <a:rPr lang="en-US" altLang="ko-KR" sz="1000" dirty="0" err="1"/>
              <a:t>inverse_normal_cdf</a:t>
            </a:r>
            <a:r>
              <a:rPr lang="en-US" altLang="ko-KR" sz="1000" dirty="0"/>
              <a:t>(p, mu=0, sigma=1, tolerance=0.00001):</a:t>
            </a:r>
          </a:p>
          <a:p>
            <a:pPr marL="0" indent="0">
              <a:buNone/>
            </a:pPr>
            <a:r>
              <a:rPr lang="en-US" altLang="ko-KR" sz="1000" dirty="0"/>
              <a:t>    """find approximate inverse using binary search"""</a:t>
            </a:r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    # if not standard, compute standard and rescale</a:t>
            </a:r>
          </a:p>
          <a:p>
            <a:pPr marL="0" indent="0">
              <a:buNone/>
            </a:pPr>
            <a:r>
              <a:rPr lang="en-US" altLang="ko-KR" sz="1000" dirty="0"/>
              <a:t>    if mu != 0 or sigma != 1:</a:t>
            </a:r>
          </a:p>
          <a:p>
            <a:pPr marL="0" indent="0">
              <a:buNone/>
            </a:pPr>
            <a:r>
              <a:rPr lang="en-US" altLang="ko-KR" sz="1000" dirty="0"/>
              <a:t>        return mu + sigma * </a:t>
            </a:r>
            <a:r>
              <a:rPr lang="en-US" altLang="ko-KR" sz="1000" dirty="0" err="1"/>
              <a:t>inverse_normal_cdf</a:t>
            </a:r>
            <a:r>
              <a:rPr lang="en-US" altLang="ko-KR" sz="1000" dirty="0"/>
              <a:t>(p, tolerance=tolerance)</a:t>
            </a:r>
          </a:p>
          <a:p>
            <a:pPr marL="0" indent="0">
              <a:buNone/>
            </a:pPr>
            <a:r>
              <a:rPr lang="en-US" altLang="ko-KR" sz="1000" dirty="0"/>
              <a:t>    </a:t>
            </a:r>
          </a:p>
          <a:p>
            <a:pPr marL="0" indent="0">
              <a:buNone/>
            </a:pPr>
            <a:r>
              <a:rPr lang="en-US" altLang="ko-KR" sz="1000" dirty="0"/>
              <a:t>    </a:t>
            </a:r>
            <a:r>
              <a:rPr lang="en-US" altLang="ko-KR" sz="1000" dirty="0" err="1"/>
              <a:t>low_z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low_p</a:t>
            </a:r>
            <a:r>
              <a:rPr lang="en-US" altLang="ko-KR" sz="1000" dirty="0"/>
              <a:t> = -10.0, 0            # </a:t>
            </a:r>
            <a:r>
              <a:rPr lang="en-US" altLang="ko-KR" sz="1000" dirty="0" err="1"/>
              <a:t>normal_cdf</a:t>
            </a:r>
            <a:r>
              <a:rPr lang="en-US" altLang="ko-KR" sz="1000" dirty="0"/>
              <a:t>(-10) is (very close to) 0</a:t>
            </a:r>
          </a:p>
          <a:p>
            <a:pPr marL="0" indent="0">
              <a:buNone/>
            </a:pPr>
            <a:r>
              <a:rPr lang="en-US" altLang="ko-KR" sz="1000" dirty="0"/>
              <a:t>    </a:t>
            </a:r>
            <a:r>
              <a:rPr lang="en-US" altLang="ko-KR" sz="1000" dirty="0" err="1"/>
              <a:t>hi_z</a:t>
            </a:r>
            <a:r>
              <a:rPr lang="en-US" altLang="ko-KR" sz="1000" dirty="0"/>
              <a:t>,  </a:t>
            </a:r>
            <a:r>
              <a:rPr lang="en-US" altLang="ko-KR" sz="1000" dirty="0" err="1"/>
              <a:t>hi_p</a:t>
            </a:r>
            <a:r>
              <a:rPr lang="en-US" altLang="ko-KR" sz="1000" dirty="0"/>
              <a:t>  =  10.0, 1                # </a:t>
            </a:r>
            <a:r>
              <a:rPr lang="en-US" altLang="ko-KR" sz="1000" dirty="0" err="1"/>
              <a:t>normal_cdf</a:t>
            </a:r>
            <a:r>
              <a:rPr lang="en-US" altLang="ko-KR" sz="1000" dirty="0"/>
              <a:t>(10)  is (very close to) 1</a:t>
            </a:r>
          </a:p>
          <a:p>
            <a:pPr marL="0" indent="0">
              <a:buNone/>
            </a:pPr>
            <a:r>
              <a:rPr lang="en-US" altLang="ko-KR" sz="1000" dirty="0"/>
              <a:t>    while </a:t>
            </a:r>
            <a:r>
              <a:rPr lang="en-US" altLang="ko-KR" sz="1000" dirty="0" err="1"/>
              <a:t>hi_z</a:t>
            </a:r>
            <a:r>
              <a:rPr lang="en-US" altLang="ko-KR" sz="1000" dirty="0"/>
              <a:t> - </a:t>
            </a:r>
            <a:r>
              <a:rPr lang="en-US" altLang="ko-KR" sz="1000" dirty="0" err="1"/>
              <a:t>low_z</a:t>
            </a:r>
            <a:r>
              <a:rPr lang="en-US" altLang="ko-KR" sz="1000" dirty="0"/>
              <a:t> &gt; tolerance:</a:t>
            </a:r>
          </a:p>
          <a:p>
            <a:pPr marL="0" indent="0">
              <a:buNone/>
            </a:pPr>
            <a:r>
              <a:rPr lang="en-US" altLang="ko-KR" sz="1000" dirty="0"/>
              <a:t>        </a:t>
            </a:r>
            <a:r>
              <a:rPr lang="en-US" altLang="ko-KR" sz="1000" dirty="0" err="1"/>
              <a:t>mid_z</a:t>
            </a:r>
            <a:r>
              <a:rPr lang="en-US" altLang="ko-KR" sz="1000" dirty="0"/>
              <a:t> = (</a:t>
            </a:r>
            <a:r>
              <a:rPr lang="en-US" altLang="ko-KR" sz="1000" dirty="0" err="1"/>
              <a:t>low_z</a:t>
            </a:r>
            <a:r>
              <a:rPr lang="en-US" altLang="ko-KR" sz="1000" dirty="0"/>
              <a:t> + </a:t>
            </a:r>
            <a:r>
              <a:rPr lang="en-US" altLang="ko-KR" sz="1000" dirty="0" err="1"/>
              <a:t>hi_z</a:t>
            </a:r>
            <a:r>
              <a:rPr lang="en-US" altLang="ko-KR" sz="1000" dirty="0"/>
              <a:t>) / 2     # consider the midpoint</a:t>
            </a:r>
          </a:p>
          <a:p>
            <a:pPr marL="0" indent="0">
              <a:buNone/>
            </a:pPr>
            <a:r>
              <a:rPr lang="en-US" altLang="ko-KR" sz="1000" dirty="0"/>
              <a:t>        </a:t>
            </a:r>
            <a:r>
              <a:rPr lang="en-US" altLang="ko-KR" sz="1000" dirty="0" err="1"/>
              <a:t>mid_p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normal_cdf</a:t>
            </a:r>
            <a:r>
              <a:rPr lang="en-US" altLang="ko-KR" sz="1000" dirty="0"/>
              <a:t>(</a:t>
            </a:r>
            <a:r>
              <a:rPr lang="en-US" altLang="ko-KR" sz="1000" dirty="0" err="1"/>
              <a:t>mid_z</a:t>
            </a:r>
            <a:r>
              <a:rPr lang="en-US" altLang="ko-KR" sz="1000" dirty="0"/>
              <a:t>)   # and the </a:t>
            </a:r>
            <a:r>
              <a:rPr lang="en-US" altLang="ko-KR" sz="1000" dirty="0" err="1"/>
              <a:t>cdf's</a:t>
            </a:r>
            <a:r>
              <a:rPr lang="en-US" altLang="ko-KR" sz="1000" dirty="0"/>
              <a:t> value there</a:t>
            </a:r>
          </a:p>
          <a:p>
            <a:pPr marL="0" indent="0">
              <a:buNone/>
            </a:pPr>
            <a:r>
              <a:rPr lang="en-US" altLang="ko-KR" sz="1000" dirty="0"/>
              <a:t>        if </a:t>
            </a:r>
            <a:r>
              <a:rPr lang="en-US" altLang="ko-KR" sz="1000" dirty="0" err="1"/>
              <a:t>mid_p</a:t>
            </a:r>
            <a:r>
              <a:rPr lang="en-US" altLang="ko-KR" sz="1000" dirty="0"/>
              <a:t> &lt; p:</a:t>
            </a:r>
          </a:p>
          <a:p>
            <a:pPr marL="0" indent="0">
              <a:buNone/>
            </a:pPr>
            <a:r>
              <a:rPr lang="en-US" altLang="ko-KR" sz="1000" dirty="0"/>
              <a:t>            # midpoint is still too low, search above it</a:t>
            </a:r>
          </a:p>
          <a:p>
            <a:pPr marL="0" indent="0">
              <a:buNone/>
            </a:pPr>
            <a:r>
              <a:rPr lang="en-US" altLang="ko-KR" sz="1000" dirty="0"/>
              <a:t>            </a:t>
            </a:r>
            <a:r>
              <a:rPr lang="en-US" altLang="ko-KR" sz="1000" dirty="0" err="1"/>
              <a:t>low_z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low_p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mid_z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mid_p</a:t>
            </a: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        </a:t>
            </a:r>
            <a:r>
              <a:rPr lang="en-US" altLang="ko-KR" sz="1000" dirty="0" err="1"/>
              <a:t>elif</a:t>
            </a:r>
            <a:r>
              <a:rPr lang="en-US" altLang="ko-KR" sz="1000" dirty="0"/>
              <a:t> </a:t>
            </a:r>
            <a:r>
              <a:rPr lang="en-US" altLang="ko-KR" sz="1000" dirty="0" err="1"/>
              <a:t>mid_p</a:t>
            </a:r>
            <a:r>
              <a:rPr lang="en-US" altLang="ko-KR" sz="1000" dirty="0"/>
              <a:t> &gt; p:</a:t>
            </a:r>
          </a:p>
          <a:p>
            <a:pPr marL="0" indent="0">
              <a:buNone/>
            </a:pPr>
            <a:r>
              <a:rPr lang="en-US" altLang="ko-KR" sz="1000" dirty="0"/>
              <a:t>            # midpoint is still too high, search below it</a:t>
            </a:r>
          </a:p>
          <a:p>
            <a:pPr marL="0" indent="0">
              <a:buNone/>
            </a:pPr>
            <a:r>
              <a:rPr lang="en-US" altLang="ko-KR" sz="1000" dirty="0"/>
              <a:t>            </a:t>
            </a:r>
            <a:r>
              <a:rPr lang="en-US" altLang="ko-KR" sz="1000" dirty="0" err="1"/>
              <a:t>hi_z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hi_p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mid_z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mid_p</a:t>
            </a: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        else:</a:t>
            </a:r>
          </a:p>
          <a:p>
            <a:pPr marL="0" indent="0">
              <a:buNone/>
            </a:pPr>
            <a:r>
              <a:rPr lang="en-US" altLang="ko-KR" sz="1000" dirty="0"/>
              <a:t>            break</a:t>
            </a:r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    return </a:t>
            </a:r>
            <a:r>
              <a:rPr lang="en-US" altLang="ko-KR" sz="1000" dirty="0" err="1"/>
              <a:t>mid_z</a:t>
            </a: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 err="1"/>
              <a:t>np.vectorize</a:t>
            </a:r>
            <a:r>
              <a:rPr lang="en-US" altLang="ko-KR" sz="1000" dirty="0"/>
              <a:t>(</a:t>
            </a:r>
            <a:r>
              <a:rPr lang="en-US" altLang="ko-KR" sz="1000" dirty="0" err="1"/>
              <a:t>inverse_normal_cdf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otypes</a:t>
            </a:r>
            <a:r>
              <a:rPr lang="en-US" altLang="ko-KR" sz="1000" dirty="0"/>
              <a:t>=[</a:t>
            </a:r>
            <a:r>
              <a:rPr lang="en-US" altLang="ko-KR" sz="1000" dirty="0" err="1"/>
              <a:t>np.float</a:t>
            </a:r>
            <a:r>
              <a:rPr lang="en-US" altLang="ko-KR" sz="1000" dirty="0"/>
              <a:t>])([0, 0.5, 0.90, 0.95, 0.975, 1])</a:t>
            </a:r>
          </a:p>
          <a:p>
            <a:pPr marL="0" indent="0">
              <a:buNone/>
            </a:pPr>
            <a:r>
              <a:rPr lang="en-US" altLang="ko-KR" sz="1000" dirty="0"/>
              <a:t># 0%, 50%, 90%, 95%, 97.5%, 100%</a:t>
            </a:r>
            <a:r>
              <a:rPr lang="ko-KR" altLang="en-US" sz="1000" dirty="0"/>
              <a:t>의 </a:t>
            </a:r>
            <a:r>
              <a:rPr lang="ko-KR" altLang="en-US" sz="1000" dirty="0" err="1"/>
              <a:t>확률일경우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누적분포의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확률변수값</a:t>
            </a:r>
            <a:endParaRPr lang="ko-KR" altLang="en-US" sz="1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473200"/>
            <a:ext cx="10515600" cy="9224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/>
              <a:t>특정 확률을 갖는 확률변수의 값을 찾기 위해 정규분포 누적 분포 함수 </a:t>
            </a:r>
            <a:r>
              <a:rPr lang="en-US" altLang="ko-KR" sz="1400" dirty="0" err="1"/>
              <a:t>normal_cdf</a:t>
            </a:r>
            <a:r>
              <a:rPr lang="ko-KR" altLang="en-US" sz="1400" dirty="0"/>
              <a:t>의 역함수가 필요할 수 있습니다</a:t>
            </a:r>
            <a:endParaRPr lang="en-US" altLang="ko-KR" sz="1400" dirty="0"/>
          </a:p>
          <a:p>
            <a:r>
              <a:rPr lang="ko-KR" altLang="en-US" sz="1400" dirty="0"/>
              <a:t>누적</a:t>
            </a:r>
            <a:r>
              <a:rPr lang="en-US" altLang="ko-KR" sz="1400" dirty="0"/>
              <a:t> </a:t>
            </a:r>
            <a:r>
              <a:rPr lang="ko-KR" altLang="en-US" sz="1400" dirty="0"/>
              <a:t>분포 함수가 연속 및 증가 함수라는 점을 고려하면 이진 검색을 사용해 비교적 쉽게 값을 구할 수 있습니다</a:t>
            </a:r>
            <a:endParaRPr lang="en-US" altLang="ko-KR" sz="1000" dirty="0"/>
          </a:p>
          <a:p>
            <a:pPr marL="266700" indent="0">
              <a:buNone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we’ll need to invert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normal_cdf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 to find the value corresponding to a specified probability. There’s no simple way to compute its inverse, but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normal_cdf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 is continuous and strictly increasing, so we can use a binary search.</a:t>
            </a:r>
            <a:endParaRPr lang="en-US" altLang="ko-KR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18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43"/>
    </mc:Choice>
    <mc:Fallback xmlns="">
      <p:transition spd="slow" advTm="25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참고</a:t>
            </a:r>
            <a:r>
              <a:rPr lang="en-US" altLang="ko-KR" dirty="0"/>
              <a:t>) </a:t>
            </a:r>
            <a:r>
              <a:rPr lang="ko-KR" altLang="en-US" dirty="0"/>
              <a:t>중심극한정리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Central Limit Theorem 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781300"/>
            <a:ext cx="10515600" cy="4076700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900" dirty="0" err="1"/>
              <a:t>def</a:t>
            </a:r>
            <a:r>
              <a:rPr lang="en-US" altLang="ko-KR" sz="900" dirty="0"/>
              <a:t> </a:t>
            </a:r>
            <a:r>
              <a:rPr lang="en-US" altLang="ko-KR" sz="900" dirty="0" err="1"/>
              <a:t>bernoulli_trial</a:t>
            </a:r>
            <a:r>
              <a:rPr lang="en-US" altLang="ko-KR" sz="900" dirty="0"/>
              <a:t>(p):</a:t>
            </a:r>
          </a:p>
          <a:p>
            <a:pPr marL="0" indent="0">
              <a:buNone/>
            </a:pPr>
            <a:r>
              <a:rPr lang="en-US" altLang="ko-KR" sz="900" dirty="0"/>
              <a:t>    return 1 if </a:t>
            </a:r>
            <a:r>
              <a:rPr lang="en-US" altLang="ko-KR" sz="900" dirty="0" err="1"/>
              <a:t>random.random</a:t>
            </a:r>
            <a:r>
              <a:rPr lang="en-US" altLang="ko-KR" sz="900" dirty="0"/>
              <a:t>() &lt; p else 0</a:t>
            </a:r>
          </a:p>
          <a:p>
            <a:pPr marL="0" indent="0">
              <a:buNone/>
            </a:pPr>
            <a:endParaRPr lang="en-US" altLang="ko-KR" sz="900" dirty="0"/>
          </a:p>
          <a:p>
            <a:pPr marL="0" indent="0">
              <a:buNone/>
            </a:pPr>
            <a:r>
              <a:rPr lang="en-US" altLang="ko-KR" sz="900" dirty="0" err="1"/>
              <a:t>def</a:t>
            </a:r>
            <a:r>
              <a:rPr lang="en-US" altLang="ko-KR" sz="900" dirty="0"/>
              <a:t> binomial(p, n):</a:t>
            </a:r>
          </a:p>
          <a:p>
            <a:pPr marL="0" indent="0">
              <a:buNone/>
            </a:pPr>
            <a:r>
              <a:rPr lang="en-US" altLang="ko-KR" sz="900" dirty="0"/>
              <a:t>    return sum(</a:t>
            </a:r>
            <a:r>
              <a:rPr lang="en-US" altLang="ko-KR" sz="900" dirty="0" err="1"/>
              <a:t>bernoulli_trial</a:t>
            </a:r>
            <a:r>
              <a:rPr lang="en-US" altLang="ko-KR" sz="900" dirty="0"/>
              <a:t>(p) for _ in range(n))</a:t>
            </a:r>
          </a:p>
          <a:p>
            <a:pPr marL="0" indent="0">
              <a:buNone/>
            </a:pPr>
            <a:endParaRPr lang="en-US" altLang="ko-KR" sz="900" dirty="0"/>
          </a:p>
          <a:p>
            <a:pPr marL="0" indent="0">
              <a:buNone/>
            </a:pPr>
            <a:r>
              <a:rPr lang="en-US" altLang="ko-KR" sz="900" dirty="0" err="1"/>
              <a:t>def</a:t>
            </a:r>
            <a:r>
              <a:rPr lang="en-US" altLang="ko-KR" sz="900" dirty="0"/>
              <a:t> </a:t>
            </a:r>
            <a:r>
              <a:rPr lang="en-US" altLang="ko-KR" sz="900" dirty="0" err="1"/>
              <a:t>make_hist</a:t>
            </a:r>
            <a:r>
              <a:rPr lang="en-US" altLang="ko-KR" sz="900" dirty="0"/>
              <a:t>(p, n, </a:t>
            </a:r>
            <a:r>
              <a:rPr lang="en-US" altLang="ko-KR" sz="900" dirty="0" err="1"/>
              <a:t>num_points</a:t>
            </a:r>
            <a:r>
              <a:rPr lang="en-US" altLang="ko-KR" sz="900" dirty="0"/>
              <a:t>):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</a:p>
          <a:p>
            <a:pPr marL="0" indent="0">
              <a:buNone/>
            </a:pPr>
            <a:r>
              <a:rPr lang="en-US" altLang="ko-KR" sz="900" dirty="0"/>
              <a:t>    data = [binomial(p, n) for _ in range(</a:t>
            </a:r>
            <a:r>
              <a:rPr lang="en-US" altLang="ko-KR" sz="900" dirty="0" err="1"/>
              <a:t>num_points</a:t>
            </a:r>
            <a:r>
              <a:rPr lang="en-US" altLang="ko-KR" sz="900" dirty="0"/>
              <a:t>)]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</a:p>
          <a:p>
            <a:pPr marL="0" indent="0">
              <a:buNone/>
            </a:pPr>
            <a:r>
              <a:rPr lang="en-US" altLang="ko-KR" sz="900" dirty="0"/>
              <a:t>    # use a bar chart to show the actual binomial samples</a:t>
            </a:r>
          </a:p>
          <a:p>
            <a:pPr marL="0" indent="0">
              <a:buNone/>
            </a:pPr>
            <a:r>
              <a:rPr lang="en-US" altLang="ko-KR" sz="900" dirty="0"/>
              <a:t>    histogram = Counter(data)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  <a:r>
              <a:rPr lang="en-US" altLang="ko-KR" sz="900" dirty="0" err="1"/>
              <a:t>plt.bar</a:t>
            </a:r>
            <a:r>
              <a:rPr lang="en-US" altLang="ko-KR" sz="900" dirty="0"/>
              <a:t>([x - 0.4 for x in </a:t>
            </a:r>
            <a:r>
              <a:rPr lang="en-US" altLang="ko-KR" sz="900" dirty="0" err="1"/>
              <a:t>histogram.keys</a:t>
            </a:r>
            <a:r>
              <a:rPr lang="en-US" altLang="ko-KR" sz="900" dirty="0"/>
              <a:t>()],</a:t>
            </a:r>
          </a:p>
          <a:p>
            <a:pPr marL="0" indent="0">
              <a:buNone/>
            </a:pPr>
            <a:r>
              <a:rPr lang="en-US" altLang="ko-KR" sz="900" dirty="0"/>
              <a:t>            [v / </a:t>
            </a:r>
            <a:r>
              <a:rPr lang="en-US" altLang="ko-KR" sz="900" dirty="0" err="1"/>
              <a:t>num_points</a:t>
            </a:r>
            <a:r>
              <a:rPr lang="en-US" altLang="ko-KR" sz="900" dirty="0"/>
              <a:t> for v in </a:t>
            </a:r>
            <a:r>
              <a:rPr lang="en-US" altLang="ko-KR" sz="900" dirty="0" err="1"/>
              <a:t>histogram.values</a:t>
            </a:r>
            <a:r>
              <a:rPr lang="en-US" altLang="ko-KR" sz="900" dirty="0"/>
              <a:t>()],</a:t>
            </a:r>
          </a:p>
          <a:p>
            <a:pPr marL="0" indent="0">
              <a:buNone/>
            </a:pPr>
            <a:r>
              <a:rPr lang="en-US" altLang="ko-KR" sz="900" dirty="0"/>
              <a:t>            0.8,</a:t>
            </a:r>
          </a:p>
          <a:p>
            <a:pPr marL="0" indent="0">
              <a:buNone/>
            </a:pPr>
            <a:r>
              <a:rPr lang="en-US" altLang="ko-KR" sz="900" dirty="0"/>
              <a:t>            color='0.75')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</a:p>
          <a:p>
            <a:pPr marL="0" indent="0">
              <a:buNone/>
            </a:pPr>
            <a:r>
              <a:rPr lang="en-US" altLang="ko-KR" sz="900" dirty="0"/>
              <a:t>    mu = p * n</a:t>
            </a:r>
          </a:p>
          <a:p>
            <a:pPr marL="0" indent="0">
              <a:buNone/>
            </a:pPr>
            <a:r>
              <a:rPr lang="en-US" altLang="ko-KR" sz="900" dirty="0"/>
              <a:t>    sigma = </a:t>
            </a:r>
            <a:r>
              <a:rPr lang="en-US" altLang="ko-KR" sz="900" dirty="0" err="1"/>
              <a:t>math.sqrt</a:t>
            </a:r>
            <a:r>
              <a:rPr lang="en-US" altLang="ko-KR" sz="900" dirty="0"/>
              <a:t>(n * p * (1 - p))</a:t>
            </a:r>
          </a:p>
          <a:p>
            <a:pPr marL="0" indent="0">
              <a:buNone/>
            </a:pPr>
            <a:endParaRPr lang="en-US" altLang="ko-KR" sz="900" dirty="0"/>
          </a:p>
          <a:p>
            <a:pPr marL="0" indent="0">
              <a:buNone/>
            </a:pPr>
            <a:r>
              <a:rPr lang="en-US" altLang="ko-KR" sz="900" dirty="0"/>
              <a:t>    # use a line chart to show the normal approximation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  <a:r>
              <a:rPr lang="en-US" altLang="ko-KR" sz="900" dirty="0" err="1"/>
              <a:t>xs</a:t>
            </a:r>
            <a:r>
              <a:rPr lang="en-US" altLang="ko-KR" sz="900" dirty="0"/>
              <a:t> = range(min(data), max(data) + 1)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  <a:r>
              <a:rPr lang="en-US" altLang="ko-KR" sz="900" dirty="0" err="1"/>
              <a:t>ys</a:t>
            </a:r>
            <a:r>
              <a:rPr lang="en-US" altLang="ko-KR" sz="900" dirty="0"/>
              <a:t> = [</a:t>
            </a:r>
            <a:r>
              <a:rPr lang="en-US" altLang="ko-KR" sz="900" dirty="0" err="1"/>
              <a:t>normal_cdf</a:t>
            </a:r>
            <a:r>
              <a:rPr lang="en-US" altLang="ko-KR" sz="900" dirty="0"/>
              <a:t>(</a:t>
            </a:r>
            <a:r>
              <a:rPr lang="en-US" altLang="ko-KR" sz="900" dirty="0" err="1"/>
              <a:t>i</a:t>
            </a:r>
            <a:r>
              <a:rPr lang="en-US" altLang="ko-KR" sz="900" dirty="0"/>
              <a:t> + 0.5, mu, sigma) - </a:t>
            </a:r>
            <a:r>
              <a:rPr lang="en-US" altLang="ko-KR" sz="900" dirty="0" err="1"/>
              <a:t>normal_cdf</a:t>
            </a:r>
            <a:r>
              <a:rPr lang="en-US" altLang="ko-KR" sz="900" dirty="0"/>
              <a:t>(</a:t>
            </a:r>
            <a:r>
              <a:rPr lang="en-US" altLang="ko-KR" sz="900" dirty="0" err="1"/>
              <a:t>i</a:t>
            </a:r>
            <a:r>
              <a:rPr lang="en-US" altLang="ko-KR" sz="900" dirty="0"/>
              <a:t> - 0.5, mu, sigma) </a:t>
            </a:r>
          </a:p>
          <a:p>
            <a:pPr marL="0" indent="0">
              <a:buNone/>
            </a:pPr>
            <a:r>
              <a:rPr lang="en-US" altLang="ko-KR" sz="900" dirty="0"/>
              <a:t>          for </a:t>
            </a:r>
            <a:r>
              <a:rPr lang="en-US" altLang="ko-KR" sz="900" dirty="0" err="1"/>
              <a:t>i</a:t>
            </a:r>
            <a:r>
              <a:rPr lang="en-US" altLang="ko-KR" sz="900" dirty="0"/>
              <a:t> in </a:t>
            </a:r>
            <a:r>
              <a:rPr lang="en-US" altLang="ko-KR" sz="900" dirty="0" err="1"/>
              <a:t>xs</a:t>
            </a:r>
            <a:r>
              <a:rPr lang="en-US" altLang="ko-KR" sz="900" dirty="0"/>
              <a:t>]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  <a:r>
              <a:rPr lang="en-US" altLang="ko-KR" sz="900" dirty="0" err="1"/>
              <a:t>plt.plot</a:t>
            </a:r>
            <a:r>
              <a:rPr lang="en-US" altLang="ko-KR" sz="900" dirty="0"/>
              <a:t>(</a:t>
            </a:r>
            <a:r>
              <a:rPr lang="en-US" altLang="ko-KR" sz="900" dirty="0" err="1"/>
              <a:t>xs,ys</a:t>
            </a:r>
            <a:r>
              <a:rPr lang="en-US" altLang="ko-KR" sz="900" dirty="0"/>
              <a:t>)</a:t>
            </a:r>
          </a:p>
          <a:p>
            <a:pPr marL="0" indent="0">
              <a:buNone/>
            </a:pPr>
            <a:r>
              <a:rPr lang="en-US" altLang="ko-KR" sz="900" dirty="0"/>
              <a:t>    </a:t>
            </a:r>
            <a:r>
              <a:rPr lang="en-US" altLang="ko-KR" sz="900" dirty="0" err="1"/>
              <a:t>plt.show</a:t>
            </a:r>
            <a:r>
              <a:rPr lang="en-US" altLang="ko-KR" sz="900" dirty="0"/>
              <a:t>()</a:t>
            </a:r>
          </a:p>
          <a:p>
            <a:pPr marL="0" indent="0">
              <a:buNone/>
            </a:pPr>
            <a:endParaRPr lang="en-US" altLang="ko-KR" sz="900" dirty="0"/>
          </a:p>
          <a:p>
            <a:pPr marL="0" indent="0">
              <a:buNone/>
            </a:pPr>
            <a:r>
              <a:rPr lang="en-US" altLang="ko-KR" sz="900" dirty="0" err="1"/>
              <a:t>make_hist</a:t>
            </a:r>
            <a:r>
              <a:rPr lang="en-US" altLang="ko-KR" sz="900" dirty="0"/>
              <a:t>(0.75,100,1000)</a:t>
            </a:r>
          </a:p>
          <a:p>
            <a:pPr marL="0" indent="0">
              <a:buNone/>
            </a:pPr>
            <a:r>
              <a:rPr lang="en-US" altLang="ko-KR" sz="900" dirty="0" err="1"/>
              <a:t>make_hist</a:t>
            </a:r>
            <a:r>
              <a:rPr lang="en-US" altLang="ko-KR" sz="900" dirty="0"/>
              <a:t>(0.50,100,1000)</a:t>
            </a:r>
            <a:endParaRPr lang="ko-KR" altLang="en-US" sz="9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3829066"/>
            <a:ext cx="3576637" cy="27907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내용 개체 틀 2"/>
              <p:cNvSpPr txBox="1">
                <a:spLocks/>
              </p:cNvSpPr>
              <p:nvPr/>
            </p:nvSpPr>
            <p:spPr>
              <a:xfrm>
                <a:off x="838200" y="1337807"/>
                <a:ext cx="10868025" cy="144349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71463" indent="-271463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Clr>
                    <a:srgbClr val="C00000"/>
                  </a:buClr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a펜고딕L" panose="02020600000000000000" pitchFamily="18" charset="-127"/>
                    <a:ea typeface="a펜고딕L" panose="02020600000000000000" pitchFamily="18" charset="-127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Clr>
                    <a:srgbClr val="00B050"/>
                  </a:buClr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a펜고딕L" panose="02020600000000000000" pitchFamily="18" charset="-127"/>
                    <a:ea typeface="a펜고딕L" panose="02020600000000000000" pitchFamily="18" charset="-127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Clr>
                    <a:srgbClr val="00B0F0"/>
                  </a:buClr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a펜고딕L" panose="02020600000000000000" pitchFamily="18" charset="-127"/>
                    <a:ea typeface="a펜고딕L" panose="02020600000000000000" pitchFamily="18" charset="-127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Clr>
                    <a:srgbClr val="7030A0"/>
                  </a:buClr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a펜고딕L" panose="02020600000000000000" pitchFamily="18" charset="-127"/>
                    <a:ea typeface="a펜고딕L" panose="02020600000000000000" pitchFamily="18" charset="-127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Clr>
                    <a:srgbClr val="FFFF00"/>
                  </a:buClr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a펜고딕L" panose="02020600000000000000" pitchFamily="18" charset="-127"/>
                    <a:ea typeface="a펜고딕L" panose="02020600000000000000" pitchFamily="18" charset="-127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1100" dirty="0"/>
                  <a:t>중심극한정리</a:t>
                </a:r>
                <a:r>
                  <a:rPr lang="en-US" altLang="ko-KR" sz="1100" dirty="0"/>
                  <a:t>(central limit theorem)</a:t>
                </a:r>
                <a:r>
                  <a:rPr lang="ko-KR" altLang="en-US" sz="1100" dirty="0"/>
                  <a:t>란 동일한 분포에 대한 독립적인 확률변수의 평균의 평균을 나타내는 확률변수가 대략적으로 정규분포를 따른다는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정리입니다</a:t>
                </a:r>
                <a:endParaRPr lang="en-US" altLang="ko-KR" sz="1100" dirty="0"/>
              </a:p>
              <a:p>
                <a:pPr marL="266700" indent="0">
                  <a:buNone/>
                </a:pPr>
                <a:r>
                  <a:rPr lang="en-US" altLang="ko-KR" sz="1100" dirty="0"/>
                  <a:t>One reason the normal distribution is so useful is the </a:t>
                </a:r>
                <a:r>
                  <a:rPr lang="en-US" altLang="ko-KR" sz="1100" i="1" dirty="0"/>
                  <a:t>central limit theorem</a:t>
                </a:r>
                <a:r>
                  <a:rPr lang="en-US" altLang="ko-KR" sz="1100" dirty="0"/>
                  <a:t>, which says (in essence) that a random variable defined as the average of a large number of independent and identically distributed random variables is itself approximately normally</a:t>
                </a:r>
              </a:p>
              <a:p>
                <a:pPr marL="266700" indent="0">
                  <a:buNone/>
                </a:pPr>
                <a:r>
                  <a:rPr lang="en-US" altLang="ko-KR" sz="1100" dirty="0"/>
                  <a:t>distributed.</a:t>
                </a:r>
                <a:endParaRPr lang="en-US" altLang="ko-KR" sz="900" dirty="0"/>
              </a:p>
              <a:p>
                <a:r>
                  <a:rPr lang="ko-KR" altLang="en-US" sz="1100" dirty="0"/>
                  <a:t>이항확률변수</a:t>
                </a:r>
                <a:r>
                  <a:rPr lang="en-US" altLang="ko-KR" sz="1100" dirty="0"/>
                  <a:t>(binomial random variable)</a:t>
                </a:r>
                <a:r>
                  <a:rPr lang="ko-KR" altLang="en-US" sz="1100" dirty="0"/>
                  <a:t>는 단순히</a:t>
                </a:r>
                <a:r>
                  <a:rPr lang="en-US" altLang="ko-KR" sz="1100" dirty="0"/>
                  <a:t> n</a:t>
                </a:r>
                <a:r>
                  <a:rPr lang="ko-KR" altLang="en-US" sz="1100" dirty="0"/>
                  <a:t>개의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독립적인 베르누이 확률변수</a:t>
                </a:r>
                <a:r>
                  <a:rPr lang="en-US" altLang="ko-KR" sz="1100" dirty="0"/>
                  <a:t>(Bernoulli random variable)</a:t>
                </a:r>
                <a:r>
                  <a:rPr lang="ko-KR" altLang="en-US" sz="1100" dirty="0"/>
                  <a:t>를 더한 것입니다</a:t>
                </a:r>
                <a:r>
                  <a:rPr lang="en-US" altLang="ko-KR" sz="1100" dirty="0"/>
                  <a:t>. </a:t>
                </a:r>
                <a:r>
                  <a:rPr lang="ko-KR" altLang="en-US" sz="1100" dirty="0"/>
                  <a:t>베르누이 확률변수의 평균은 </a:t>
                </a:r>
                <a:r>
                  <a:rPr lang="en-US" altLang="ko-KR" sz="1100" dirty="0"/>
                  <a:t>p</a:t>
                </a:r>
                <a:r>
                  <a:rPr lang="ko-KR" altLang="en-US" sz="1100" dirty="0"/>
                  <a:t>이며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표준편차는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ko-KR" altLang="en-US" sz="11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  <m:r>
                      <a:rPr lang="en-US" altLang="ko-KR" sz="11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900" dirty="0"/>
                  <a:t> </a:t>
                </a:r>
                <a:r>
                  <a:rPr lang="ko-KR" altLang="en-US" sz="1100" dirty="0"/>
                  <a:t>입니다</a:t>
                </a:r>
                <a:r>
                  <a:rPr lang="en-US" altLang="ko-KR" sz="1100" dirty="0"/>
                  <a:t>. </a:t>
                </a:r>
                <a:r>
                  <a:rPr lang="ko-KR" altLang="en-US" sz="1100" dirty="0"/>
                  <a:t>중심극한정리는 </a:t>
                </a:r>
                <a:r>
                  <a:rPr lang="en-US" altLang="ko-KR" sz="1100" dirty="0"/>
                  <a:t>n</a:t>
                </a:r>
                <a:r>
                  <a:rPr lang="ko-KR" altLang="en-US" sz="1100" dirty="0"/>
                  <a:t>인 적당히 크다면 이항 확률변수는 대략 평균이 </a:t>
                </a:r>
                <a:r>
                  <a:rPr lang="en-US" altLang="ko-KR" sz="1100" i="1" dirty="0"/>
                  <a:t>μ </a:t>
                </a:r>
                <a:r>
                  <a:rPr lang="en-US" altLang="ko-KR" sz="1100" dirty="0"/>
                  <a:t>= </a:t>
                </a:r>
                <a:r>
                  <a:rPr lang="en-US" altLang="ko-KR" sz="1100" i="1" dirty="0"/>
                  <a:t>np </a:t>
                </a:r>
                <a:r>
                  <a:rPr lang="ko-KR" altLang="en-US" sz="1100" dirty="0"/>
                  <a:t>이고 표준편차가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altLang="ko-KR" sz="1100" i="1" dirty="0"/>
                      <m:t>σ</m:t>
                    </m:r>
                    <m:r>
                      <a:rPr lang="en-US" altLang="ko-KR" sz="1100" i="1" dirty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sz="11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ko-KR" sz="1100" i="1">
                            <a:latin typeface="Cambria Math" panose="02040503050406030204" pitchFamily="18" charset="0"/>
                          </a:rPr>
                          <m:t>𝑛𝑝</m:t>
                        </m:r>
                        <m:r>
                          <a:rPr lang="en-US" altLang="ko-KR" sz="1100" i="1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ko-KR" sz="11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sz="11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r>
                  <a:rPr lang="ko-KR" altLang="en-US" sz="1100" dirty="0"/>
                  <a:t> 인 정규분포의 확률변수와 비슷해 집니다</a:t>
                </a:r>
                <a:endParaRPr lang="en-US" altLang="ko-KR" sz="1100" dirty="0"/>
              </a:p>
              <a:p>
                <a:pPr marL="266700" indent="0">
                  <a:buNone/>
                </a:pPr>
                <a:r>
                  <a:rPr lang="en-US" altLang="ko-KR" sz="1100" dirty="0"/>
                  <a:t>The mean of a Bernoulli(p) variable is </a:t>
                </a:r>
                <a:r>
                  <a:rPr lang="en-US" altLang="ko-KR" sz="1100" i="1" dirty="0"/>
                  <a:t>p</a:t>
                </a:r>
                <a:r>
                  <a:rPr lang="en-US" altLang="ko-KR" sz="1100" dirty="0"/>
                  <a:t>, and its standard deviation is </a:t>
                </a:r>
                <a:r>
                  <a:rPr lang="en-US" altLang="ko-KR" sz="1100" i="1" dirty="0"/>
                  <a:t>p </a:t>
                </a:r>
                <a:r>
                  <a:rPr lang="en-US" altLang="ko-KR" sz="1100" dirty="0"/>
                  <a:t>1 − </a:t>
                </a:r>
                <a:r>
                  <a:rPr lang="en-US" altLang="ko-KR" sz="1100" i="1" dirty="0"/>
                  <a:t>p </a:t>
                </a:r>
                <a:r>
                  <a:rPr lang="en-US" altLang="ko-KR" sz="1100" dirty="0"/>
                  <a:t>. The central limit theorem says that as </a:t>
                </a:r>
                <a:r>
                  <a:rPr lang="en-US" altLang="ko-KR" sz="1100" i="1" dirty="0"/>
                  <a:t>n </a:t>
                </a:r>
                <a:r>
                  <a:rPr lang="en-US" altLang="ko-KR" sz="1100" dirty="0"/>
                  <a:t>gets large, a Binomial(</a:t>
                </a:r>
                <a:r>
                  <a:rPr lang="en-US" altLang="ko-KR" sz="1100" dirty="0" err="1"/>
                  <a:t>n,p</a:t>
                </a:r>
                <a:r>
                  <a:rPr lang="en-US" altLang="ko-KR" sz="1100" dirty="0"/>
                  <a:t>) variable is approximately a normal random variable with mean </a:t>
                </a:r>
                <a:r>
                  <a:rPr lang="en-US" altLang="ko-KR" sz="1100" i="1" dirty="0"/>
                  <a:t>μ </a:t>
                </a:r>
                <a:r>
                  <a:rPr lang="en-US" altLang="ko-KR" sz="1100" dirty="0"/>
                  <a:t>= </a:t>
                </a:r>
                <a:r>
                  <a:rPr lang="en-US" altLang="ko-KR" sz="1100" i="1" dirty="0"/>
                  <a:t>np </a:t>
                </a:r>
                <a:r>
                  <a:rPr lang="en-US" altLang="ko-KR" sz="1100" dirty="0"/>
                  <a:t>and standard deviation</a:t>
                </a:r>
                <a:r>
                  <a:rPr lang="en-US" altLang="ko-KR" sz="1100" i="1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altLang="ko-KR" sz="1100" i="1" dirty="0"/>
                      <m:t>σ</m:t>
                    </m:r>
                    <m:r>
                      <a:rPr lang="en-US" altLang="ko-KR" sz="1100" b="0" i="1" dirty="0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sz="11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𝑛𝑝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r>
                  <a:rPr lang="el-GR" altLang="ko-KR" sz="1100" i="1" dirty="0"/>
                  <a:t> </a:t>
                </a:r>
                <a:r>
                  <a:rPr lang="en-US" altLang="ko-KR" sz="1100" dirty="0"/>
                  <a:t>.</a:t>
                </a:r>
                <a:endParaRPr lang="en-US" altLang="ko-KR" sz="900" dirty="0"/>
              </a:p>
            </p:txBody>
          </p:sp>
        </mc:Choice>
        <mc:Fallback xmlns="">
          <p:sp>
            <p:nvSpPr>
              <p:cNvPr id="8" name="내용 개체 틀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37807"/>
                <a:ext cx="10868025" cy="1443493"/>
              </a:xfrm>
              <a:prstGeom prst="rect">
                <a:avLst/>
              </a:prstGeom>
              <a:blipFill>
                <a:blip r:embed="rId6"/>
                <a:stretch>
                  <a:fillRect b="-63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4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11"/>
    </mc:Choice>
    <mc:Fallback xmlns="">
      <p:transition spd="slow" advTm="16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더</a:t>
            </a:r>
            <a:r>
              <a:rPr lang="en-US" altLang="ko-KR" dirty="0"/>
              <a:t> </a:t>
            </a:r>
            <a:r>
              <a:rPr lang="ko-KR" altLang="en-US" dirty="0"/>
              <a:t>공부해 보고 싶다면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For Further Exploration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678488"/>
            <a:ext cx="10515601" cy="467786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ko-KR" sz="2400" dirty="0" err="1"/>
              <a:t>scipy.states</a:t>
            </a:r>
            <a:r>
              <a:rPr lang="ko-KR" altLang="en-US" sz="2400" dirty="0"/>
              <a:t>는 대부분의 유명한 </a:t>
            </a:r>
            <a:r>
              <a:rPr lang="ko-KR" altLang="en-US" sz="2400" dirty="0" err="1"/>
              <a:t>확률분포의</a:t>
            </a:r>
            <a:r>
              <a:rPr lang="ko-KR" altLang="en-US" sz="2400" dirty="0"/>
              <a:t> 확률 밀도 함수와 누적 분포 함수를 구현해 놓았습니다</a:t>
            </a:r>
            <a:endParaRPr lang="en-US" altLang="ko-KR" sz="2400" dirty="0"/>
          </a:p>
          <a:p>
            <a:pPr marL="266700" indent="0">
              <a:lnSpc>
                <a:spcPct val="110000"/>
              </a:lnSpc>
              <a:buNone/>
            </a:pP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</a:rPr>
              <a:t>scipy.stats</a:t>
            </a: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 contains pdf and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</a:rPr>
              <a:t>cdf</a:t>
            </a: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 functions for most of the popular probability dis‐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</a:rPr>
              <a:t>tributions</a:t>
            </a: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pPr marL="266700" indent="0">
              <a:lnSpc>
                <a:spcPct val="110000"/>
              </a:lnSpc>
              <a:buNone/>
            </a:pP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ko-KR" altLang="en-US" sz="2400" dirty="0"/>
              <a:t>확률론 교과서도 하나쯤 보는 것을 추천합니다</a:t>
            </a:r>
            <a:endParaRPr lang="en-US" altLang="ko-KR" sz="2400" dirty="0"/>
          </a:p>
          <a:p>
            <a:pPr marL="266700" indent="0">
              <a:lnSpc>
                <a:spcPct val="110000"/>
              </a:lnSpc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It would also be a good idea to study a probability textbook.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377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(Lab7)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06905"/>
            <a:ext cx="10515600" cy="5505916"/>
          </a:xfrm>
        </p:spPr>
        <p:txBody>
          <a:bodyPr>
            <a:normAutofit/>
          </a:bodyPr>
          <a:lstStyle/>
          <a:p>
            <a:pPr marL="363538" indent="-363538">
              <a:buFont typeface="+mj-lt"/>
              <a:buAutoNum type="arabicPeriod"/>
            </a:pPr>
            <a:r>
              <a:rPr lang="ko-KR" altLang="en-US" sz="2400" dirty="0"/>
              <a:t>앞에 제시된 확률의 중요 개념에</a:t>
            </a:r>
            <a:r>
              <a:rPr lang="en-US" altLang="ko-KR" sz="2400" dirty="0"/>
              <a:t> </a:t>
            </a:r>
            <a:r>
              <a:rPr lang="ko-KR" altLang="en-US" sz="2400" dirty="0"/>
              <a:t>대한 코드들을 코딩해서 실행해 보고 다양하게 변형해 보세요</a:t>
            </a:r>
            <a:r>
              <a:rPr lang="en-US" altLang="ko-KR" sz="2400" dirty="0"/>
              <a:t>.</a:t>
            </a:r>
          </a:p>
          <a:p>
            <a:pPr marL="414337" lvl="1" indent="0">
              <a:buClrTx/>
              <a:buNone/>
              <a:defRPr/>
            </a:pPr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 err="1"/>
              <a:t>균등분포</a:t>
            </a:r>
            <a:r>
              <a:rPr lang="en-US" altLang="ko-KR" sz="2000" dirty="0"/>
              <a:t>(uniform distribution)</a:t>
            </a:r>
          </a:p>
          <a:p>
            <a:pPr marL="414337" lvl="1" indent="0">
              <a:buClrTx/>
              <a:buNone/>
              <a:defRPr/>
            </a:pPr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/>
              <a:t>정규분포</a:t>
            </a:r>
            <a:r>
              <a:rPr lang="en-US" altLang="ko-KR" sz="2000" dirty="0"/>
              <a:t>(normal</a:t>
            </a:r>
            <a:r>
              <a:rPr lang="ko-KR" altLang="en-US" sz="2000" dirty="0"/>
              <a:t> </a:t>
            </a:r>
            <a:r>
              <a:rPr lang="en-US" altLang="ko-KR" sz="2000" dirty="0"/>
              <a:t>distribution)</a:t>
            </a:r>
          </a:p>
          <a:p>
            <a:pPr marL="414337" lvl="1" indent="0">
              <a:buClrTx/>
              <a:buNone/>
              <a:defRPr/>
            </a:pPr>
            <a:r>
              <a:rPr lang="ko-KR" altLang="en-US" sz="2000" dirty="0">
                <a:solidFill>
                  <a:srgbClr val="FF0000"/>
                </a:solidFill>
              </a:rPr>
              <a:t>★</a:t>
            </a:r>
            <a:r>
              <a:rPr lang="ko-KR" altLang="en-US" sz="2000" dirty="0"/>
              <a:t>표준정규분포</a:t>
            </a:r>
            <a:r>
              <a:rPr lang="en-US" altLang="ko-KR" sz="2000" dirty="0"/>
              <a:t>(standard normal distribution)</a:t>
            </a:r>
          </a:p>
          <a:p>
            <a:pPr marL="414337" lvl="1" indent="0">
              <a:buClrTx/>
              <a:buNone/>
              <a:defRPr/>
            </a:pPr>
            <a:endParaRPr lang="en-US" altLang="ko-KR" sz="2000" dirty="0"/>
          </a:p>
          <a:p>
            <a:pPr marL="457200" indent="-457200">
              <a:buFont typeface="+mj-lt"/>
              <a:buAutoNum type="arabicPeriod" startAt="2"/>
            </a:pPr>
            <a:r>
              <a:rPr lang="ko-KR" altLang="en-US" sz="2400" dirty="0"/>
              <a:t>맨</a:t>
            </a:r>
            <a:r>
              <a:rPr lang="en-US" altLang="ko-KR" sz="2400" dirty="0"/>
              <a:t> </a:t>
            </a:r>
            <a:r>
              <a:rPr lang="ko-KR" altLang="en-US" sz="2400" dirty="0"/>
              <a:t>마지막에 여러분 학번과 이름을 출력해 주세요</a:t>
            </a:r>
            <a:r>
              <a:rPr lang="en-US" altLang="ko-KR" sz="2400" dirty="0"/>
              <a:t>. </a:t>
            </a:r>
            <a:r>
              <a:rPr lang="ko-KR" altLang="en-US" sz="2400" dirty="0"/>
              <a:t>끝</a:t>
            </a:r>
            <a:r>
              <a:rPr lang="en-US" altLang="ko-KR" sz="2400" dirty="0"/>
              <a:t>.</a:t>
            </a:r>
          </a:p>
          <a:p>
            <a:pPr marL="412750" lvl="1" indent="0">
              <a:buClr>
                <a:srgbClr val="FF0066"/>
              </a:buClr>
              <a:buNone/>
            </a:pP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228600" lvl="1">
              <a:buClr>
                <a:srgbClr val="FF3300"/>
              </a:buClr>
            </a:pPr>
            <a:r>
              <a:rPr lang="en-US" altLang="ko-KR" dirty="0"/>
              <a:t>(Online Submit) </a:t>
            </a:r>
            <a:r>
              <a:rPr lang="en-US" altLang="ko-KR" dirty="0">
                <a:hlinkClick r:id="rId6"/>
              </a:rPr>
              <a:t>http://cyber.inu.ac.kr</a:t>
            </a:r>
            <a:r>
              <a:rPr lang="en-US" altLang="ko-KR" dirty="0"/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pPr lvl="1"/>
            <a:r>
              <a:rPr lang="ko-KR" altLang="en-US" dirty="0"/>
              <a:t>코드와</a:t>
            </a:r>
            <a:r>
              <a:rPr lang="en-US" altLang="ko-KR" dirty="0"/>
              <a:t> </a:t>
            </a:r>
            <a:r>
              <a:rPr lang="ko-KR" altLang="en-US" dirty="0"/>
              <a:t>실행결과 전체를 담은 하나의 </a:t>
            </a:r>
            <a:r>
              <a:rPr lang="en-US" altLang="ko-KR" dirty="0" err="1"/>
              <a:t>IPython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, lab7</a:t>
            </a:r>
            <a:r>
              <a:rPr lang="ko-KR" altLang="en-US" dirty="0"/>
              <a:t>성미영</a:t>
            </a:r>
            <a:r>
              <a:rPr lang="en-US" altLang="ko-KR" dirty="0"/>
              <a:t>.</a:t>
            </a:r>
            <a:r>
              <a:rPr lang="en-US" altLang="ko-KR" dirty="0" err="1"/>
              <a:t>ipynb</a:t>
            </a:r>
            <a:r>
              <a:rPr lang="en-US" altLang="ko-KR" dirty="0"/>
              <a:t>) </a:t>
            </a:r>
            <a:r>
              <a:rPr lang="ko-KR" altLang="en-US" dirty="0"/>
              <a:t>파일과 이를 </a:t>
            </a:r>
            <a:r>
              <a:rPr lang="en-US" altLang="ko-KR" dirty="0"/>
              <a:t>pdf</a:t>
            </a:r>
            <a:r>
              <a:rPr lang="ko-KR" altLang="en-US" dirty="0"/>
              <a:t>로 출력한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, lab7</a:t>
            </a:r>
            <a:r>
              <a:rPr lang="ko-KR" altLang="en-US" dirty="0"/>
              <a:t>성미영</a:t>
            </a:r>
            <a:r>
              <a:rPr lang="en-US" altLang="ko-KR" dirty="0"/>
              <a:t>.pdf)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제출해 주십시오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Please submit one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IPython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eg.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lab7SungMeeYoung.ipynb) file containing the entire code and execution results and a pdf output file (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eg.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lab7SungMeeYoung.</a:t>
            </a:r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pdf)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18" name="오디오 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579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46"/>
    </mc:Choice>
    <mc:Fallback xmlns="">
      <p:transition spd="slow" advTm="41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확률은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Statistics refers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29543"/>
            <a:ext cx="10648950" cy="5278582"/>
          </a:xfrm>
        </p:spPr>
        <p:txBody>
          <a:bodyPr>
            <a:noAutofit/>
          </a:bodyPr>
          <a:lstStyle/>
          <a:p>
            <a:r>
              <a:rPr lang="ko-KR" altLang="en-US" sz="1800" dirty="0"/>
              <a:t>확률과 관련된 수학적 지식을 어느 정도 갖추지 않고 데이터 과학을 하는 것은 매우 어렵습니다</a:t>
            </a:r>
            <a:endParaRPr lang="en-US" altLang="ko-KR" sz="1800" dirty="0"/>
          </a:p>
          <a:p>
            <a:pPr marL="261938" lvl="1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Statistics refers to the mathematics and techniques with which we understand data.</a:t>
            </a:r>
          </a:p>
          <a:p>
            <a:r>
              <a:rPr lang="ko-KR" altLang="en-US" sz="1800" dirty="0"/>
              <a:t>확률이란 어떤 사건의 공간에서 특정 사건이 선택될 때 발생하는 불확실성을 수치적으로 나타내는 것 입니다</a:t>
            </a:r>
            <a:endParaRPr lang="en-US" altLang="ko-KR" sz="1800" dirty="0"/>
          </a:p>
          <a:p>
            <a:pPr marL="261938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probability as a way of quantifying the uncertainty associated with events chosen from a some universe of events.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1800" dirty="0"/>
              <a:t>사건 </a:t>
            </a:r>
            <a:r>
              <a:rPr lang="en-US" altLang="ko-KR" sz="1800" dirty="0"/>
              <a:t>E</a:t>
            </a:r>
            <a:r>
              <a:rPr lang="ko-KR" altLang="en-US" sz="1800" dirty="0"/>
              <a:t>의 발생 여부가 사건 </a:t>
            </a:r>
            <a:r>
              <a:rPr lang="en-US" altLang="ko-KR" sz="1800" dirty="0"/>
              <a:t>F</a:t>
            </a:r>
            <a:r>
              <a:rPr lang="ko-KR" altLang="en-US" sz="1800" dirty="0"/>
              <a:t>의 발생 여부에 대한 정보를</a:t>
            </a:r>
            <a:r>
              <a:rPr lang="en-US" altLang="ko-KR" sz="1800" dirty="0"/>
              <a:t> </a:t>
            </a:r>
            <a:r>
              <a:rPr lang="ko-KR" altLang="en-US" sz="1800" dirty="0"/>
              <a:t>제공한다면 두</a:t>
            </a:r>
            <a:r>
              <a:rPr lang="en-US" altLang="ko-KR" sz="1800" dirty="0"/>
              <a:t> </a:t>
            </a:r>
            <a:r>
              <a:rPr lang="ko-KR" altLang="en-US" sz="1800" dirty="0"/>
              <a:t>사건</a:t>
            </a:r>
            <a:r>
              <a:rPr lang="en-US" altLang="ko-KR" sz="1800" dirty="0"/>
              <a:t> E</a:t>
            </a:r>
            <a:r>
              <a:rPr lang="ko-KR" altLang="en-US" sz="1800" dirty="0"/>
              <a:t>와</a:t>
            </a:r>
            <a:r>
              <a:rPr lang="en-US" altLang="ko-KR" sz="1800" dirty="0"/>
              <a:t> F</a:t>
            </a:r>
            <a:r>
              <a:rPr lang="ko-KR" altLang="en-US" sz="1800" dirty="0"/>
              <a:t>는 </a:t>
            </a:r>
            <a:r>
              <a:rPr lang="ko-KR" altLang="en-US" sz="1800" dirty="0" err="1"/>
              <a:t>종속사건</a:t>
            </a:r>
            <a:r>
              <a:rPr lang="en-US" altLang="ko-KR" sz="1800" dirty="0"/>
              <a:t>(dependent events) </a:t>
            </a:r>
            <a:r>
              <a:rPr lang="ko-KR" altLang="en-US" sz="1800" dirty="0"/>
              <a:t>이고</a:t>
            </a:r>
            <a:r>
              <a:rPr lang="en-US" altLang="ko-KR" sz="1800" dirty="0"/>
              <a:t>,</a:t>
            </a:r>
            <a:r>
              <a:rPr lang="ko-KR" altLang="en-US" sz="1800" dirty="0"/>
              <a:t> 그렇지 않다면 </a:t>
            </a:r>
            <a:r>
              <a:rPr lang="ko-KR" altLang="en-US" sz="1800" dirty="0" err="1"/>
              <a:t>독립사건</a:t>
            </a:r>
            <a:r>
              <a:rPr lang="en-US" altLang="ko-KR" sz="1800" dirty="0"/>
              <a:t>(independent events) </a:t>
            </a:r>
            <a:r>
              <a:rPr lang="ko-KR" altLang="en-US" sz="1800" dirty="0"/>
              <a:t>입니다</a:t>
            </a:r>
            <a:endParaRPr lang="en-US" altLang="ko-KR" sz="1800" dirty="0"/>
          </a:p>
          <a:p>
            <a:pPr marL="266700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two events E and F are dependent if knowing something about whether E happens gives us information about whether F happens (and vice versa). Otherwise they are independent</a:t>
            </a:r>
          </a:p>
          <a:p>
            <a:r>
              <a:rPr lang="ko-KR" altLang="en-US" sz="1800" dirty="0"/>
              <a:t>사건</a:t>
            </a:r>
            <a:r>
              <a:rPr lang="en-US" altLang="ko-KR" sz="1800" dirty="0"/>
              <a:t> E</a:t>
            </a:r>
            <a:r>
              <a:rPr lang="ko-KR" altLang="en-US" sz="1800" dirty="0"/>
              <a:t>와</a:t>
            </a:r>
            <a:r>
              <a:rPr lang="en-US" altLang="ko-KR" sz="1800" dirty="0"/>
              <a:t> </a:t>
            </a:r>
            <a:r>
              <a:rPr lang="ko-KR" altLang="en-US" sz="1800" dirty="0"/>
              <a:t>사건 </a:t>
            </a:r>
            <a:r>
              <a:rPr lang="en-US" altLang="ko-KR" sz="1800" dirty="0"/>
              <a:t>F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/>
              <a:t>동시에 발생할 확률이 각각 사건이 발생할 확률의 곱과 같다면 두 사건은 </a:t>
            </a:r>
            <a:r>
              <a:rPr lang="ko-KR" altLang="en-US" sz="1800" dirty="0" err="1"/>
              <a:t>독립사건</a:t>
            </a:r>
            <a:r>
              <a:rPr lang="ko-KR" altLang="en-US" sz="1800" dirty="0"/>
              <a:t> 입니다</a:t>
            </a:r>
            <a:endParaRPr lang="en-US" altLang="ko-KR" sz="1800" dirty="0"/>
          </a:p>
          <a:p>
            <a:pPr marL="261938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When two events E and F are independent, then by definition we have:</a:t>
            </a:r>
          </a:p>
          <a:p>
            <a:pPr lvl="1"/>
            <a:r>
              <a:rPr lang="en-US" altLang="ko-KR" sz="1600" dirty="0"/>
              <a:t>P(E,F) = P(E)P(F)</a:t>
            </a:r>
          </a:p>
          <a:p>
            <a:r>
              <a:rPr lang="ko-KR" altLang="en-US" sz="1800" u="sng" dirty="0"/>
              <a:t>조건부 확률</a:t>
            </a:r>
            <a:r>
              <a:rPr lang="en-US" altLang="ko-KR" sz="1800" u="sng" dirty="0"/>
              <a:t>(conditional</a:t>
            </a:r>
            <a:r>
              <a:rPr lang="ko-KR" altLang="en-US" sz="1800" u="sng" dirty="0"/>
              <a:t> </a:t>
            </a:r>
            <a:r>
              <a:rPr lang="en-US" altLang="ko-KR" sz="1800" u="sng" dirty="0"/>
              <a:t>probability)</a:t>
            </a:r>
            <a:r>
              <a:rPr lang="ko-KR" altLang="en-US" sz="1800" u="sng" dirty="0"/>
              <a:t>이란 사건 </a:t>
            </a:r>
            <a:r>
              <a:rPr lang="en-US" altLang="ko-KR" sz="1800" u="sng" dirty="0"/>
              <a:t>F</a:t>
            </a:r>
            <a:r>
              <a:rPr lang="ko-KR" altLang="en-US" sz="1800" u="sng" dirty="0"/>
              <a:t>가</a:t>
            </a:r>
            <a:r>
              <a:rPr lang="en-US" altLang="ko-KR" sz="1800" u="sng" dirty="0"/>
              <a:t> </a:t>
            </a:r>
            <a:r>
              <a:rPr lang="ko-KR" altLang="en-US" sz="1800" u="sng" dirty="0"/>
              <a:t>발생했을 경우</a:t>
            </a:r>
            <a:r>
              <a:rPr lang="en-US" altLang="ko-KR" sz="1800" u="sng" dirty="0"/>
              <a:t>, </a:t>
            </a:r>
            <a:r>
              <a:rPr lang="ko-KR" altLang="en-US" sz="1800" u="sng" dirty="0"/>
              <a:t>사건 </a:t>
            </a:r>
            <a:r>
              <a:rPr lang="en-US" altLang="ko-KR" sz="1800" u="sng" dirty="0"/>
              <a:t>E</a:t>
            </a:r>
            <a:r>
              <a:rPr lang="ko-KR" altLang="en-US" sz="1800" u="sng" dirty="0"/>
              <a:t>가</a:t>
            </a:r>
            <a:r>
              <a:rPr lang="en-US" altLang="ko-KR" sz="1800" u="sng" dirty="0"/>
              <a:t> </a:t>
            </a:r>
            <a:r>
              <a:rPr lang="ko-KR" altLang="en-US" sz="1800" u="sng" dirty="0"/>
              <a:t>발생할</a:t>
            </a:r>
            <a:r>
              <a:rPr lang="en-US" altLang="ko-KR" sz="1800" u="sng" dirty="0"/>
              <a:t> </a:t>
            </a:r>
            <a:r>
              <a:rPr lang="ko-KR" altLang="en-US" sz="1800" u="sng" dirty="0"/>
              <a:t>확률 입니다</a:t>
            </a:r>
            <a:endParaRPr lang="en-US" altLang="ko-KR" sz="1800" u="sng" dirty="0"/>
          </a:p>
          <a:p>
            <a:pPr marL="261938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We define the probability of E “conditional on F” as the probability that E happens, given that we know that F happens.</a:t>
            </a:r>
          </a:p>
          <a:p>
            <a:pPr lvl="1"/>
            <a:r>
              <a:rPr lang="en-US" altLang="ko-KR" sz="1600" dirty="0"/>
              <a:t>P(E|F) = P(E,F)/P(F)</a:t>
            </a:r>
          </a:p>
          <a:p>
            <a:r>
              <a:rPr lang="ko-KR" altLang="en-US" sz="1800" dirty="0"/>
              <a:t>사건</a:t>
            </a:r>
            <a:r>
              <a:rPr lang="en-US" altLang="ko-KR" sz="1800" dirty="0"/>
              <a:t> E</a:t>
            </a:r>
            <a:r>
              <a:rPr lang="ko-KR" altLang="en-US" sz="1800" dirty="0"/>
              <a:t>와</a:t>
            </a:r>
            <a:r>
              <a:rPr lang="en-US" altLang="ko-KR" sz="1800" dirty="0"/>
              <a:t> F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/>
              <a:t>독립사건이라면 </a:t>
            </a:r>
            <a:r>
              <a:rPr lang="en-US" altLang="ko-KR" sz="1800" dirty="0"/>
              <a:t>F</a:t>
            </a:r>
            <a:r>
              <a:rPr lang="ko-KR" altLang="en-US" sz="1800" dirty="0"/>
              <a:t>가 발생 했을 때 </a:t>
            </a:r>
            <a:r>
              <a:rPr lang="en-US" altLang="ko-KR" sz="1800" dirty="0"/>
              <a:t>E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/>
              <a:t>발생할 조건부</a:t>
            </a:r>
            <a:r>
              <a:rPr lang="en-US" altLang="ko-KR" sz="1800" dirty="0"/>
              <a:t> </a:t>
            </a:r>
            <a:r>
              <a:rPr lang="ko-KR" altLang="en-US" sz="1800" dirty="0"/>
              <a:t>확률은 </a:t>
            </a:r>
            <a:r>
              <a:rPr lang="en-US" altLang="ko-KR" sz="1800" dirty="0"/>
              <a:t>E</a:t>
            </a:r>
            <a:r>
              <a:rPr lang="ko-KR" altLang="en-US" sz="1800" dirty="0"/>
              <a:t>가 발생할 확률과 같습니다</a:t>
            </a:r>
            <a:endParaRPr lang="en-US" altLang="ko-KR" sz="1800" dirty="0"/>
          </a:p>
          <a:p>
            <a:pPr marL="261938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When E and F are independent, you can check that this gives: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ko-KR" sz="1600" dirty="0"/>
              <a:t>P(E|F) = P(E)</a:t>
            </a:r>
            <a:endParaRPr lang="en-US" altLang="ko-KR" sz="18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pPr marL="358775" lvl="1" indent="0">
              <a:buNone/>
              <a:tabLst>
                <a:tab pos="358775" algn="l"/>
              </a:tabLst>
            </a:pP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marL="287338" indent="-342900">
              <a:tabLst>
                <a:tab pos="358775" algn="l"/>
              </a:tabLst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853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856"/>
    </mc:Choice>
    <mc:Fallback xmlns="">
      <p:transition spd="slow" advTm="72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75573"/>
            <a:ext cx="11353800" cy="1090811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조건부 확률 예제 </a:t>
            </a:r>
            <a:r>
              <a:rPr lang="en-US" altLang="ko-KR" sz="3200" dirty="0"/>
              <a:t>: </a:t>
            </a:r>
            <a:r>
              <a:rPr lang="ko-KR" altLang="en-US" sz="3200" dirty="0"/>
              <a:t>한 가족 안의 두 아이의 성별 맞추기</a:t>
            </a:r>
            <a:br>
              <a:rPr lang="en-US" altLang="ko-KR" sz="3200" dirty="0"/>
            </a:b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Conditional Probability Example</a:t>
            </a:r>
            <a:r>
              <a:rPr lang="ko-KR" altLang="en-US" sz="2800" spc="-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: Gender of Two Children in</a:t>
            </a:r>
            <a:r>
              <a:rPr lang="ko-KR" altLang="en-US" sz="2800" spc="-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a Family</a:t>
            </a:r>
            <a:endParaRPr lang="ko-KR" altLang="en-US" sz="2800" spc="-1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66384"/>
            <a:ext cx="11353800" cy="527571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en-US" sz="2400" dirty="0"/>
              <a:t>딸이거나 아들일 확률은 동일 합니다</a:t>
            </a:r>
            <a:endParaRPr lang="en-US" altLang="ko-KR" sz="2400" dirty="0"/>
          </a:p>
          <a:p>
            <a:pPr>
              <a:lnSpc>
                <a:spcPct val="120000"/>
              </a:lnSpc>
            </a:pPr>
            <a:r>
              <a:rPr lang="ko-KR" altLang="en-US" sz="2400" dirty="0"/>
              <a:t>둘째의 성별은 첫째의 성별과 독립 입니다</a:t>
            </a:r>
            <a:endParaRPr lang="en-US" altLang="ko-KR" sz="2400" dirty="0"/>
          </a:p>
          <a:p>
            <a:pPr marL="274638" indent="0">
              <a:lnSpc>
                <a:spcPct val="120000"/>
              </a:lnSpc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Each child is equally likely to be a boy or a girl.</a:t>
            </a:r>
          </a:p>
          <a:p>
            <a:pPr marL="274638" indent="0">
              <a:lnSpc>
                <a:spcPct val="120000"/>
              </a:lnSpc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The gender of the second child is independent of the gender of the first child.</a:t>
            </a:r>
            <a:endParaRPr lang="en-US" altLang="ko-KR" sz="2400" dirty="0"/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두 아이가 모두 딸이 아닌 확률</a:t>
            </a:r>
            <a:r>
              <a:rPr lang="en-US" altLang="ko-KR" sz="2000" dirty="0"/>
              <a:t>: ¼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딸 한 명과 아들 한 명인 확률</a:t>
            </a:r>
            <a:r>
              <a:rPr lang="en-US" altLang="ko-KR" sz="2000" dirty="0"/>
              <a:t>: ½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두 아이가 모두 딸인 확률</a:t>
            </a:r>
            <a:r>
              <a:rPr lang="en-US" altLang="ko-KR" sz="2000" dirty="0"/>
              <a:t>: ¼ 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</a:endParaRPr>
          </a:p>
          <a:p>
            <a:pPr marL="688975" lvl="1" indent="0">
              <a:lnSpc>
                <a:spcPct val="120000"/>
              </a:lnSpc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The event “no girls” has probability ¼ , the event “one girl, </a:t>
            </a:r>
          </a:p>
          <a:p>
            <a:pPr marL="688975" lvl="1" indent="0">
              <a:lnSpc>
                <a:spcPct val="120000"/>
              </a:lnSpc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one boy” has probability ½ , </a:t>
            </a:r>
          </a:p>
          <a:p>
            <a:pPr marL="688975" lvl="1" indent="0">
              <a:lnSpc>
                <a:spcPct val="120000"/>
              </a:lnSpc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and the event “two girls” has probability ¼ .</a:t>
            </a:r>
          </a:p>
          <a:p>
            <a:pPr marL="274638" indent="0">
              <a:lnSpc>
                <a:spcPct val="120000"/>
              </a:lnSpc>
              <a:buNone/>
            </a:pPr>
            <a:endParaRPr lang="en-US" altLang="ko-KR" sz="2400" dirty="0"/>
          </a:p>
          <a:p>
            <a:pPr>
              <a:lnSpc>
                <a:spcPct val="120000"/>
              </a:lnSpc>
            </a:pPr>
            <a:r>
              <a:rPr lang="en-US" altLang="ko-KR" sz="2400" dirty="0"/>
              <a:t>(Q1) </a:t>
            </a:r>
            <a:r>
              <a:rPr lang="ko-KR" altLang="en-US" sz="2400" dirty="0"/>
              <a:t>첫째가</a:t>
            </a:r>
            <a:r>
              <a:rPr lang="en-US" altLang="ko-KR" sz="2400" dirty="0"/>
              <a:t> </a:t>
            </a:r>
            <a:r>
              <a:rPr lang="ko-KR" altLang="en-US" sz="2400" dirty="0"/>
              <a:t>딸인 경우</a:t>
            </a:r>
            <a:r>
              <a:rPr lang="en-US" altLang="ko-KR" sz="2400" dirty="0"/>
              <a:t>(</a:t>
            </a:r>
            <a:r>
              <a:rPr lang="ko-KR" altLang="en-US" sz="2400" dirty="0"/>
              <a:t>사건 </a:t>
            </a:r>
            <a:r>
              <a:rPr lang="en-US" altLang="ko-KR" sz="2400" dirty="0"/>
              <a:t>G), </a:t>
            </a:r>
            <a:r>
              <a:rPr lang="ko-KR" altLang="en-US" sz="2400" dirty="0"/>
              <a:t>두 아이가 모두 딸일</a:t>
            </a:r>
            <a:r>
              <a:rPr lang="en-US" altLang="ko-KR" sz="2400" dirty="0"/>
              <a:t>(</a:t>
            </a:r>
            <a:r>
              <a:rPr lang="ko-KR" altLang="en-US" sz="2400" dirty="0"/>
              <a:t>사건 </a:t>
            </a:r>
            <a:r>
              <a:rPr lang="en-US" altLang="ko-KR" sz="2400" dirty="0"/>
              <a:t>B)</a:t>
            </a:r>
            <a:r>
              <a:rPr lang="ko-KR" altLang="en-US" sz="2400" dirty="0"/>
              <a:t> 확률은</a:t>
            </a:r>
            <a:r>
              <a:rPr lang="en-US" altLang="ko-KR" sz="2400" dirty="0"/>
              <a:t>?</a:t>
            </a:r>
          </a:p>
          <a:p>
            <a:pPr marL="720725" indent="0">
              <a:lnSpc>
                <a:spcPct val="120000"/>
              </a:lnSpc>
              <a:buNone/>
            </a:pPr>
            <a:r>
              <a:rPr lang="en-US" altLang="ko-KR" sz="2400" dirty="0"/>
              <a:t>Probability of the event “both children are girls” (B) con‐</a:t>
            </a:r>
            <a:r>
              <a:rPr lang="en-US" altLang="ko-KR" sz="2400" dirty="0" err="1"/>
              <a:t>ditional</a:t>
            </a:r>
            <a:r>
              <a:rPr lang="en-US" altLang="ko-KR" sz="2400" dirty="0"/>
              <a:t> on the event “the older child is a girl” (G)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사건</a:t>
            </a:r>
            <a:r>
              <a:rPr lang="en-US" altLang="ko-KR" sz="2000" dirty="0"/>
              <a:t> G: </a:t>
            </a:r>
            <a:r>
              <a:rPr lang="ko-KR" altLang="en-US" sz="2000" dirty="0"/>
              <a:t>첫 째가 딸인 경우 </a:t>
            </a:r>
            <a:r>
              <a:rPr lang="en-US" altLang="ko-KR" sz="2000" dirty="0"/>
              <a:t>(F) (</a:t>
            </a:r>
            <a:r>
              <a:rPr lang="ko-KR" altLang="en-US" sz="2000" dirty="0"/>
              <a:t>딸딸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딸아들의</a:t>
            </a:r>
            <a:r>
              <a:rPr lang="ko-KR" altLang="en-US" sz="2000" dirty="0"/>
              <a:t> </a:t>
            </a:r>
            <a:r>
              <a:rPr lang="en-US" altLang="ko-KR" sz="2000" dirty="0"/>
              <a:t>2 </a:t>
            </a:r>
            <a:r>
              <a:rPr lang="ko-KR" altLang="en-US" sz="2000" dirty="0"/>
              <a:t>경우</a:t>
            </a:r>
            <a:r>
              <a:rPr lang="en-US" altLang="ko-KR" sz="2000" dirty="0"/>
              <a:t>/</a:t>
            </a:r>
            <a:r>
              <a:rPr lang="ko-KR" altLang="en-US" sz="2000" dirty="0"/>
              <a:t>총 </a:t>
            </a:r>
            <a:r>
              <a:rPr lang="en-US" altLang="ko-KR" sz="2000" dirty="0"/>
              <a:t>4 </a:t>
            </a:r>
            <a:r>
              <a:rPr lang="ko-KR" altLang="en-US" sz="2000" dirty="0"/>
              <a:t>경우</a:t>
            </a:r>
            <a:r>
              <a:rPr lang="en-US" altLang="ko-KR" sz="2000" dirty="0"/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사건 </a:t>
            </a:r>
            <a:r>
              <a:rPr lang="en-US" altLang="ko-KR" sz="2000" dirty="0"/>
              <a:t>B: </a:t>
            </a:r>
            <a:r>
              <a:rPr lang="ko-KR" altLang="en-US" sz="2000" dirty="0"/>
              <a:t>두</a:t>
            </a:r>
            <a:r>
              <a:rPr lang="en-US" altLang="ko-KR" sz="2000" dirty="0"/>
              <a:t> </a:t>
            </a:r>
            <a:r>
              <a:rPr lang="ko-KR" altLang="en-US" sz="2000" dirty="0"/>
              <a:t>아이가</a:t>
            </a:r>
            <a:r>
              <a:rPr lang="en-US" altLang="ko-KR" sz="2000" dirty="0"/>
              <a:t> </a:t>
            </a:r>
            <a:r>
              <a:rPr lang="ko-KR" altLang="en-US" sz="2000" dirty="0"/>
              <a:t>모두 딸일 확률 </a:t>
            </a:r>
            <a:r>
              <a:rPr lang="en-US" altLang="ko-KR" sz="2000" dirty="0"/>
              <a:t>(E)</a:t>
            </a:r>
          </a:p>
          <a:p>
            <a:pPr marL="723900" lvl="2" indent="0">
              <a:lnSpc>
                <a:spcPct val="120000"/>
              </a:lnSpc>
              <a:buClr>
                <a:srgbClr val="C00000"/>
              </a:buClr>
              <a:buNone/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P(E|F) = P(E,F)/P(F)</a:t>
            </a:r>
          </a:p>
          <a:p>
            <a:pPr marL="723900" lvl="2" indent="0">
              <a:lnSpc>
                <a:spcPct val="120000"/>
              </a:lnSpc>
              <a:buClr>
                <a:srgbClr val="C00000"/>
              </a:buClr>
              <a:buNone/>
            </a:pPr>
            <a:r>
              <a:rPr lang="en-US" altLang="ko-KR" dirty="0"/>
              <a:t>P(B|G) = P(B,G)/P(G) = P(B)/P(G) = ¼ / ½ = 1/2 </a:t>
            </a:r>
          </a:p>
          <a:p>
            <a:pPr>
              <a:lnSpc>
                <a:spcPct val="120000"/>
              </a:lnSpc>
            </a:pPr>
            <a:r>
              <a:rPr lang="en-US" altLang="ko-KR" sz="2400" dirty="0"/>
              <a:t>(Q2) </a:t>
            </a:r>
            <a:r>
              <a:rPr lang="ko-KR" altLang="en-US" sz="2400" dirty="0"/>
              <a:t>딸이 최소 한 명인 경우</a:t>
            </a:r>
            <a:r>
              <a:rPr lang="en-US" altLang="ko-KR" sz="2400" dirty="0"/>
              <a:t>(</a:t>
            </a:r>
            <a:r>
              <a:rPr lang="ko-KR" altLang="en-US" sz="2400" dirty="0"/>
              <a:t>사건 </a:t>
            </a:r>
            <a:r>
              <a:rPr lang="en-US" altLang="ko-KR" sz="2400" dirty="0"/>
              <a:t>L), </a:t>
            </a:r>
            <a:r>
              <a:rPr lang="ko-KR" altLang="en-US" sz="2400" dirty="0"/>
              <a:t>두 아이가 모두 딸일</a:t>
            </a:r>
            <a:r>
              <a:rPr lang="en-US" altLang="ko-KR" sz="2400" dirty="0"/>
              <a:t>(</a:t>
            </a:r>
            <a:r>
              <a:rPr lang="ko-KR" altLang="en-US" sz="2400" dirty="0"/>
              <a:t>사건 </a:t>
            </a:r>
            <a:r>
              <a:rPr lang="en-US" altLang="ko-KR" sz="2400" dirty="0"/>
              <a:t>B) </a:t>
            </a:r>
            <a:r>
              <a:rPr lang="ko-KR" altLang="en-US" sz="2400" dirty="0"/>
              <a:t>확률은</a:t>
            </a:r>
            <a:r>
              <a:rPr lang="en-US" altLang="ko-KR" sz="2400" dirty="0"/>
              <a:t>?</a:t>
            </a:r>
          </a:p>
          <a:p>
            <a:pPr marL="720725" indent="0">
              <a:lnSpc>
                <a:spcPct val="120000"/>
              </a:lnSpc>
              <a:buNone/>
            </a:pPr>
            <a:r>
              <a:rPr lang="en-US" altLang="ko-KR" sz="2400" dirty="0"/>
              <a:t>Probability of the event “both children are girls” </a:t>
            </a:r>
            <a:r>
              <a:rPr lang="en-US" altLang="ko-KR" sz="2400" dirty="0" err="1"/>
              <a:t>condi‐tional</a:t>
            </a:r>
            <a:r>
              <a:rPr lang="en-US" altLang="ko-KR" sz="2400" dirty="0"/>
              <a:t> on the event “at least one of the children is a girl” (L)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사건</a:t>
            </a:r>
            <a:r>
              <a:rPr lang="en-US" altLang="ko-KR" sz="2000" dirty="0"/>
              <a:t> L: </a:t>
            </a:r>
            <a:r>
              <a:rPr lang="ko-KR" altLang="en-US" sz="2000" dirty="0"/>
              <a:t>딸이 최소 한 명인 경우 </a:t>
            </a:r>
            <a:r>
              <a:rPr lang="en-US" altLang="ko-KR" sz="2000" dirty="0"/>
              <a:t>(F) (</a:t>
            </a:r>
            <a:r>
              <a:rPr lang="ko-KR" altLang="en-US" sz="2000" dirty="0"/>
              <a:t>딸딸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딸아들</a:t>
            </a:r>
            <a:r>
              <a:rPr lang="en-US" altLang="ko-KR" sz="2000" dirty="0"/>
              <a:t>, </a:t>
            </a:r>
            <a:r>
              <a:rPr lang="ko-KR" altLang="en-US" sz="2000" dirty="0"/>
              <a:t>아들딸의 </a:t>
            </a:r>
            <a:r>
              <a:rPr lang="en-US" altLang="ko-KR" sz="2000" dirty="0"/>
              <a:t>3 </a:t>
            </a:r>
            <a:r>
              <a:rPr lang="ko-KR" altLang="en-US" sz="2000" dirty="0"/>
              <a:t>경우</a:t>
            </a:r>
            <a:r>
              <a:rPr lang="en-US" altLang="ko-KR" sz="2000" dirty="0"/>
              <a:t>/</a:t>
            </a:r>
            <a:r>
              <a:rPr lang="ko-KR" altLang="en-US" sz="2000" dirty="0"/>
              <a:t>총 </a:t>
            </a:r>
            <a:r>
              <a:rPr lang="en-US" altLang="ko-KR" sz="2000" dirty="0"/>
              <a:t>4 </a:t>
            </a:r>
            <a:r>
              <a:rPr lang="ko-KR" altLang="en-US" sz="2000" dirty="0"/>
              <a:t>경우</a:t>
            </a:r>
            <a:r>
              <a:rPr lang="en-US" altLang="ko-KR" sz="2000" dirty="0"/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sz="2000" dirty="0"/>
              <a:t>사건 </a:t>
            </a:r>
            <a:r>
              <a:rPr lang="en-US" altLang="ko-KR" sz="2000" dirty="0"/>
              <a:t>B: </a:t>
            </a:r>
            <a:r>
              <a:rPr lang="ko-KR" altLang="en-US" sz="2000" dirty="0"/>
              <a:t>두</a:t>
            </a:r>
            <a:r>
              <a:rPr lang="en-US" altLang="ko-KR" sz="2000" dirty="0"/>
              <a:t> </a:t>
            </a:r>
            <a:r>
              <a:rPr lang="ko-KR" altLang="en-US" sz="2000" dirty="0"/>
              <a:t>아이가</a:t>
            </a:r>
            <a:r>
              <a:rPr lang="en-US" altLang="ko-KR" sz="2000" dirty="0"/>
              <a:t> </a:t>
            </a:r>
            <a:r>
              <a:rPr lang="ko-KR" altLang="en-US" sz="2000" dirty="0"/>
              <a:t>모두 딸일 확률 </a:t>
            </a:r>
            <a:r>
              <a:rPr lang="en-US" altLang="ko-KR" sz="2000" dirty="0"/>
              <a:t>(E)</a:t>
            </a:r>
          </a:p>
          <a:p>
            <a:pPr marL="811213" lvl="2" indent="-87313">
              <a:lnSpc>
                <a:spcPct val="120000"/>
              </a:lnSpc>
              <a:buClr>
                <a:srgbClr val="C00000"/>
              </a:buClr>
              <a:buNone/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P(E|F) = P(E,F)/P(F)</a:t>
            </a:r>
          </a:p>
          <a:p>
            <a:pPr marL="811213" lvl="2" indent="-87313">
              <a:lnSpc>
                <a:spcPct val="120000"/>
              </a:lnSpc>
              <a:buClr>
                <a:srgbClr val="C00000"/>
              </a:buClr>
              <a:buNone/>
            </a:pPr>
            <a:r>
              <a:rPr lang="en-US" altLang="ko-KR" dirty="0"/>
              <a:t>P(B|G) = P(B,L)/P(L) = P(B)/P(L) = ¼ / ¾ = 1/3</a:t>
            </a:r>
            <a:endParaRPr lang="en-US" altLang="ko-KR" sz="2400" dirty="0"/>
          </a:p>
          <a:p>
            <a:pPr>
              <a:lnSpc>
                <a:spcPct val="120000"/>
              </a:lnSpc>
            </a:pPr>
            <a:endParaRPr lang="en-US" altLang="ko-KR" sz="2400" dirty="0"/>
          </a:p>
          <a:p>
            <a:pPr marL="0" indent="0">
              <a:lnSpc>
                <a:spcPct val="120000"/>
              </a:lnSpc>
              <a:buNone/>
            </a:pPr>
            <a:endParaRPr lang="ko-KR" altLang="en-US" sz="2400" dirty="0"/>
          </a:p>
          <a:p>
            <a:pPr>
              <a:lnSpc>
                <a:spcPct val="120000"/>
              </a:lnSpc>
            </a:pPr>
            <a:endParaRPr lang="ko-KR" altLang="en-US" sz="2400" dirty="0"/>
          </a:p>
          <a:p>
            <a:pPr>
              <a:lnSpc>
                <a:spcPct val="120000"/>
              </a:lnSpc>
            </a:pP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3</a:t>
            </a:fld>
            <a:endParaRPr lang="ko-KR" altLang="en-US" dirty="0"/>
          </a:p>
        </p:txBody>
      </p:sp>
      <p:pic>
        <p:nvPicPr>
          <p:cNvPr id="15" name="오디오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886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712"/>
    </mc:Choice>
    <mc:Fallback xmlns="">
      <p:transition spd="slow" advTm="44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75573"/>
            <a:ext cx="10515600" cy="1090811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조건부 확률 예제 </a:t>
            </a:r>
            <a:r>
              <a:rPr lang="en-US" altLang="ko-KR" sz="3200" dirty="0"/>
              <a:t>: </a:t>
            </a:r>
            <a:r>
              <a:rPr lang="ko-KR" altLang="en-US" sz="3200" dirty="0"/>
              <a:t>한 가족 안의 두 아이의 성별을 맞추는 확률</a:t>
            </a:r>
            <a:br>
              <a:rPr lang="en-US" altLang="ko-KR" sz="3200" dirty="0"/>
            </a:b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Conditional Probability Example</a:t>
            </a:r>
            <a:r>
              <a:rPr lang="ko-KR" altLang="en-US" sz="2800" spc="-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: Gender of Two Children in</a:t>
            </a:r>
            <a:r>
              <a:rPr lang="ko-KR" altLang="en-US" sz="2800" spc="-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800" spc="-100" dirty="0">
                <a:solidFill>
                  <a:schemeClr val="bg1">
                    <a:lumMod val="50000"/>
                  </a:schemeClr>
                </a:solidFill>
              </a:rPr>
              <a:t>a Family</a:t>
            </a:r>
            <a:endParaRPr lang="ko-KR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234442"/>
            <a:ext cx="10515600" cy="5638798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/>
              <a:t>from collections import Counter</a:t>
            </a:r>
          </a:p>
          <a:p>
            <a:pPr marL="0" indent="0">
              <a:buNone/>
            </a:pPr>
            <a:r>
              <a:rPr lang="en-US" altLang="ko-KR" sz="1400" dirty="0"/>
              <a:t>import math, random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def</a:t>
            </a:r>
            <a:r>
              <a:rPr lang="en-US" altLang="ko-KR" sz="1400" dirty="0"/>
              <a:t> </a:t>
            </a:r>
            <a:r>
              <a:rPr lang="en-US" altLang="ko-KR" sz="1400" dirty="0" err="1"/>
              <a:t>random_kid</a:t>
            </a:r>
            <a:r>
              <a:rPr lang="en-US" altLang="ko-KR" sz="1400" dirty="0"/>
              <a:t>():</a:t>
            </a:r>
          </a:p>
          <a:p>
            <a:pPr marL="0" indent="0">
              <a:buNone/>
            </a:pPr>
            <a:r>
              <a:rPr lang="en-US" altLang="ko-KR" sz="1400" dirty="0"/>
              <a:t>    return </a:t>
            </a:r>
            <a:r>
              <a:rPr lang="en-US" altLang="ko-KR" sz="1400" dirty="0" err="1"/>
              <a:t>random.choice</a:t>
            </a:r>
            <a:r>
              <a:rPr lang="en-US" altLang="ko-KR" sz="1400" dirty="0"/>
              <a:t>(["boy", "girl"])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kid_test_list</a:t>
            </a:r>
            <a:r>
              <a:rPr lang="en-US" altLang="ko-KR" sz="1400" dirty="0"/>
              <a:t> = [</a:t>
            </a:r>
            <a:r>
              <a:rPr lang="en-US" altLang="ko-KR" sz="1400" dirty="0" err="1"/>
              <a:t>random_kid</a:t>
            </a:r>
            <a:r>
              <a:rPr lang="en-US" altLang="ko-KR" sz="1400" dirty="0"/>
              <a:t>() for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in range(10)]</a:t>
            </a:r>
          </a:p>
          <a:p>
            <a:pPr marL="0" indent="0">
              <a:buNone/>
            </a:pPr>
            <a:r>
              <a:rPr lang="en-US" altLang="ko-KR" sz="1400" dirty="0" err="1"/>
              <a:t>kid_test_list</a:t>
            </a:r>
            <a:r>
              <a:rPr lang="en-US" altLang="ko-KR" sz="1400" dirty="0"/>
              <a:t> #</a:t>
            </a:r>
            <a:r>
              <a:rPr lang="en-US" altLang="ko-KR" sz="1400" dirty="0" err="1"/>
              <a:t>random_kid</a:t>
            </a:r>
            <a:r>
              <a:rPr lang="en-US" altLang="ko-KR" sz="1400" dirty="0"/>
              <a:t> </a:t>
            </a:r>
            <a:r>
              <a:rPr lang="ko-KR" altLang="en-US" sz="1400" dirty="0"/>
              <a:t>함수는 </a:t>
            </a:r>
            <a:r>
              <a:rPr lang="en-US" altLang="ko-KR" sz="1400" dirty="0"/>
              <a:t>boy</a:t>
            </a:r>
            <a:r>
              <a:rPr lang="ko-KR" altLang="en-US" sz="1400" dirty="0"/>
              <a:t>와 </a:t>
            </a:r>
            <a:r>
              <a:rPr lang="en-US" altLang="ko-KR" sz="1400" dirty="0"/>
              <a:t>girl </a:t>
            </a:r>
            <a:r>
              <a:rPr lang="ko-KR" altLang="en-US" sz="1400" dirty="0"/>
              <a:t>두개의 </a:t>
            </a:r>
            <a:r>
              <a:rPr lang="ko-KR" altLang="en-US" sz="1400" dirty="0" err="1"/>
              <a:t>값중에</a:t>
            </a:r>
            <a:r>
              <a:rPr lang="ko-KR" altLang="en-US" sz="1400" dirty="0"/>
              <a:t> 하는 </a:t>
            </a:r>
            <a:r>
              <a:rPr lang="ko-KR" altLang="en-US" sz="1400" dirty="0" err="1"/>
              <a:t>램덤하게</a:t>
            </a:r>
            <a:r>
              <a:rPr lang="ko-KR" altLang="en-US" sz="1400" dirty="0"/>
              <a:t> 추출함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both_girls</a:t>
            </a:r>
            <a:r>
              <a:rPr lang="en-US" altLang="ko-KR" sz="1400" dirty="0"/>
              <a:t> = 0</a:t>
            </a:r>
          </a:p>
          <a:p>
            <a:pPr marL="0" indent="0">
              <a:buNone/>
            </a:pPr>
            <a:r>
              <a:rPr lang="en-US" altLang="ko-KR" sz="1400" dirty="0" err="1"/>
              <a:t>older_girl</a:t>
            </a:r>
            <a:r>
              <a:rPr lang="en-US" altLang="ko-KR" sz="1400" dirty="0"/>
              <a:t> = 0</a:t>
            </a:r>
          </a:p>
          <a:p>
            <a:pPr marL="0" indent="0">
              <a:buNone/>
            </a:pPr>
            <a:r>
              <a:rPr lang="en-US" altLang="ko-KR" sz="1400" dirty="0" err="1"/>
              <a:t>either_girl</a:t>
            </a:r>
            <a:r>
              <a:rPr lang="en-US" altLang="ko-KR" sz="1400" dirty="0"/>
              <a:t> = 0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random.seed</a:t>
            </a:r>
            <a:r>
              <a:rPr lang="en-US" altLang="ko-KR" sz="1400" dirty="0"/>
              <a:t>(0)</a:t>
            </a:r>
          </a:p>
          <a:p>
            <a:pPr marL="0" indent="0">
              <a:buNone/>
            </a:pPr>
            <a:r>
              <a:rPr lang="en-US" altLang="ko-KR" sz="1400" dirty="0"/>
              <a:t>for _ in range(10000):</a:t>
            </a:r>
          </a:p>
          <a:p>
            <a:pPr marL="0" indent="0">
              <a:buNone/>
            </a:pPr>
            <a:r>
              <a:rPr lang="en-US" altLang="ko-KR" sz="1400" dirty="0"/>
              <a:t>    younger = </a:t>
            </a:r>
            <a:r>
              <a:rPr lang="en-US" altLang="ko-KR" sz="1400" dirty="0" err="1"/>
              <a:t>random_kid</a:t>
            </a:r>
            <a:r>
              <a:rPr lang="en-US" altLang="ko-KR" sz="1400" dirty="0"/>
              <a:t>()</a:t>
            </a:r>
          </a:p>
          <a:p>
            <a:pPr marL="0" indent="0">
              <a:buNone/>
            </a:pPr>
            <a:r>
              <a:rPr lang="en-US" altLang="ko-KR" sz="1400" dirty="0"/>
              <a:t>    older = </a:t>
            </a:r>
            <a:r>
              <a:rPr lang="en-US" altLang="ko-KR" sz="1400" dirty="0" err="1"/>
              <a:t>random_kid</a:t>
            </a:r>
            <a:r>
              <a:rPr lang="en-US" altLang="ko-KR" sz="1400" dirty="0"/>
              <a:t>()</a:t>
            </a:r>
          </a:p>
          <a:p>
            <a:pPr marL="0" indent="0">
              <a:buNone/>
            </a:pPr>
            <a:r>
              <a:rPr lang="en-US" altLang="ko-KR" sz="1400" dirty="0"/>
              <a:t>    if older == "girl": # </a:t>
            </a:r>
            <a:r>
              <a:rPr lang="ko-KR" altLang="en-US" sz="1400" dirty="0"/>
              <a:t>큰 아이가 여자일 경우 </a:t>
            </a:r>
            <a:r>
              <a:rPr lang="en-US" altLang="ko-KR" sz="1400" dirty="0"/>
              <a:t>+1</a:t>
            </a:r>
          </a:p>
          <a:p>
            <a:pPr marL="0" indent="0">
              <a:buNone/>
            </a:pPr>
            <a:r>
              <a:rPr lang="en-US" altLang="ko-KR" sz="1400" dirty="0"/>
              <a:t>        </a:t>
            </a:r>
            <a:r>
              <a:rPr lang="en-US" altLang="ko-KR" sz="1400" dirty="0" err="1"/>
              <a:t>older_girl</a:t>
            </a:r>
            <a:r>
              <a:rPr lang="en-US" altLang="ko-KR" sz="1400" dirty="0"/>
              <a:t> += 1</a:t>
            </a:r>
          </a:p>
          <a:p>
            <a:pPr marL="0" indent="0">
              <a:buNone/>
            </a:pPr>
            <a:r>
              <a:rPr lang="en-US" altLang="ko-KR" sz="1400" dirty="0"/>
              <a:t>    if older == "girl" and younger == "girl": #</a:t>
            </a:r>
            <a:r>
              <a:rPr lang="ko-KR" altLang="en-US" sz="1400" dirty="0"/>
              <a:t>둘다 여자일 경우 </a:t>
            </a:r>
            <a:r>
              <a:rPr lang="en-US" altLang="ko-KR" sz="1400" dirty="0"/>
              <a:t>+1</a:t>
            </a:r>
          </a:p>
          <a:p>
            <a:pPr marL="0" indent="0">
              <a:buNone/>
            </a:pPr>
            <a:r>
              <a:rPr lang="en-US" altLang="ko-KR" sz="1400" dirty="0"/>
              <a:t>        </a:t>
            </a:r>
            <a:r>
              <a:rPr lang="en-US" altLang="ko-KR" sz="1400" dirty="0" err="1"/>
              <a:t>both_girls</a:t>
            </a:r>
            <a:r>
              <a:rPr lang="en-US" altLang="ko-KR" sz="1400" dirty="0"/>
              <a:t> += 1</a:t>
            </a:r>
          </a:p>
          <a:p>
            <a:pPr marL="0" indent="0">
              <a:buNone/>
            </a:pPr>
            <a:r>
              <a:rPr lang="en-US" altLang="ko-KR" sz="1400" dirty="0"/>
              <a:t>    if older == "girl" or younger == "girl": #</a:t>
            </a:r>
            <a:r>
              <a:rPr lang="ko-KR" altLang="en-US" sz="1400" dirty="0" err="1"/>
              <a:t>둘중에</a:t>
            </a:r>
            <a:r>
              <a:rPr lang="ko-KR" altLang="en-US" sz="1400" dirty="0"/>
              <a:t> 하나라도 </a:t>
            </a:r>
            <a:r>
              <a:rPr lang="ko-KR" altLang="en-US" sz="1400" dirty="0" err="1"/>
              <a:t>여자일경우</a:t>
            </a:r>
            <a:r>
              <a:rPr lang="ko-KR" altLang="en-US" sz="1400" dirty="0"/>
              <a:t> </a:t>
            </a:r>
            <a:r>
              <a:rPr lang="en-US" altLang="ko-KR" sz="1400" dirty="0"/>
              <a:t>+1</a:t>
            </a:r>
          </a:p>
          <a:p>
            <a:pPr marL="0" indent="0">
              <a:buNone/>
            </a:pPr>
            <a:r>
              <a:rPr lang="en-US" altLang="ko-KR" sz="1400" dirty="0"/>
              <a:t>        </a:t>
            </a:r>
            <a:r>
              <a:rPr lang="en-US" altLang="ko-KR" sz="1400" dirty="0" err="1"/>
              <a:t>either_girl</a:t>
            </a:r>
            <a:r>
              <a:rPr lang="en-US" altLang="ko-KR" sz="1400" dirty="0"/>
              <a:t> += 1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print ("P(both | older):", </a:t>
            </a:r>
            <a:r>
              <a:rPr lang="en-US" altLang="ko-KR" sz="1400" dirty="0" err="1"/>
              <a:t>both_girls</a:t>
            </a:r>
            <a:r>
              <a:rPr lang="en-US" altLang="ko-KR" sz="1400" dirty="0"/>
              <a:t> / </a:t>
            </a:r>
            <a:r>
              <a:rPr lang="en-US" altLang="ko-KR" sz="1400" dirty="0" err="1"/>
              <a:t>older_girl</a:t>
            </a:r>
            <a:r>
              <a:rPr lang="en-US" altLang="ko-KR" sz="1400" dirty="0"/>
              <a:t>)      # 0.514 ~ 1/2 #</a:t>
            </a:r>
            <a:r>
              <a:rPr lang="ko-KR" altLang="en-US" sz="1400" dirty="0"/>
              <a:t>큰 아이가 딸이고 둘다 딸일 확률</a:t>
            </a:r>
          </a:p>
          <a:p>
            <a:pPr marL="0" indent="0">
              <a:buNone/>
            </a:pPr>
            <a:r>
              <a:rPr lang="en-US" altLang="ko-KR" sz="1400" dirty="0"/>
              <a:t>print ("P(both | either): ", </a:t>
            </a:r>
            <a:r>
              <a:rPr lang="en-US" altLang="ko-KR" sz="1400" dirty="0" err="1"/>
              <a:t>both_girls</a:t>
            </a:r>
            <a:r>
              <a:rPr lang="en-US" altLang="ko-KR" sz="1400" dirty="0"/>
              <a:t> / </a:t>
            </a:r>
            <a:r>
              <a:rPr lang="en-US" altLang="ko-KR" sz="1400" dirty="0" err="1"/>
              <a:t>either_girl</a:t>
            </a:r>
            <a:r>
              <a:rPr lang="en-US" altLang="ko-KR" sz="1400" dirty="0"/>
              <a:t>)   # 0.342 ~ 1/3 # </a:t>
            </a:r>
            <a:r>
              <a:rPr lang="ko-KR" altLang="en-US" sz="1400" dirty="0" err="1"/>
              <a:t>둘중에</a:t>
            </a:r>
            <a:r>
              <a:rPr lang="ko-KR" altLang="en-US" sz="1400" dirty="0"/>
              <a:t> 한명이 딸이면서 둘 따 딸일 확률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660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57"/>
    </mc:Choice>
    <mc:Fallback xmlns="">
      <p:transition spd="slow" advTm="7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베이즈</a:t>
            </a:r>
            <a:r>
              <a:rPr lang="en-US" altLang="ko-KR" dirty="0"/>
              <a:t> </a:t>
            </a:r>
            <a:r>
              <a:rPr lang="ko-KR" altLang="en-US" dirty="0"/>
              <a:t>정리</a:t>
            </a:r>
            <a:br>
              <a:rPr lang="en-US" altLang="ko-KR" dirty="0"/>
            </a:b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Bayes’s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Theorem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755648"/>
            <a:ext cx="10381343" cy="4886452"/>
          </a:xfrm>
        </p:spPr>
        <p:txBody>
          <a:bodyPr>
            <a:noAutofit/>
          </a:bodyPr>
          <a:lstStyle/>
          <a:p>
            <a:r>
              <a:rPr lang="ko-KR" altLang="en-US" sz="1800" dirty="0" err="1"/>
              <a:t>베이즈</a:t>
            </a:r>
            <a:r>
              <a:rPr lang="ko-KR" altLang="en-US" sz="1800" dirty="0"/>
              <a:t> 정리</a:t>
            </a:r>
            <a:r>
              <a:rPr lang="en-US" altLang="ko-KR" sz="1800" dirty="0"/>
              <a:t>(Bayes’ theorem)</a:t>
            </a:r>
            <a:r>
              <a:rPr lang="ko-KR" altLang="en-US" sz="1800" dirty="0"/>
              <a:t>는 두 확률변수의 사전 확률과 사후 확률 사이의 관계를 나타내는 </a:t>
            </a:r>
            <a:r>
              <a:rPr lang="ko-KR" altLang="en-US" sz="1800" dirty="0" err="1"/>
              <a:t>정리로서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베이즈</a:t>
            </a:r>
            <a:r>
              <a:rPr lang="ko-KR" altLang="en-US" sz="1800" dirty="0"/>
              <a:t> 정리를 이용하면 사전 </a:t>
            </a:r>
            <a:r>
              <a:rPr lang="ko-KR" altLang="en-US" sz="1800" dirty="0" err="1"/>
              <a:t>확률로부터</a:t>
            </a:r>
            <a:r>
              <a:rPr lang="ko-KR" altLang="en-US" sz="1800" dirty="0"/>
              <a:t> 사후 확률을 구할 수 있습니다</a:t>
            </a:r>
            <a:endParaRPr lang="en-US" altLang="ko-KR" sz="1800" dirty="0"/>
          </a:p>
          <a:p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Bayes' theorem (alternatively Bayes' law or Bayes' rule) describes the probability of an event, based on prior knowledge of conditions that might be related to the event.</a:t>
            </a:r>
          </a:p>
          <a:p>
            <a:pPr>
              <a:spcBef>
                <a:spcPts val="600"/>
              </a:spcBef>
            </a:pPr>
            <a:r>
              <a:rPr lang="ko-KR" altLang="en-US" sz="1800" dirty="0"/>
              <a:t>사건 </a:t>
            </a:r>
            <a:r>
              <a:rPr lang="en-US" altLang="ko-KR" sz="1800" dirty="0"/>
              <a:t>F</a:t>
            </a:r>
            <a:r>
              <a:rPr lang="ko-KR" altLang="en-US" sz="1800" dirty="0"/>
              <a:t>가</a:t>
            </a:r>
            <a:r>
              <a:rPr lang="en-US" altLang="ko-KR" sz="1800" dirty="0"/>
              <a:t>  </a:t>
            </a:r>
            <a:r>
              <a:rPr lang="ko-KR" altLang="en-US" sz="1800" dirty="0"/>
              <a:t>발생했다는 가정하에 사건 </a:t>
            </a:r>
            <a:r>
              <a:rPr lang="en-US" altLang="ko-KR" sz="1800" dirty="0"/>
              <a:t>E</a:t>
            </a:r>
            <a:r>
              <a:rPr lang="ko-KR" altLang="en-US" sz="1800" dirty="0"/>
              <a:t>가 발생할 확률이 필요할 때</a:t>
            </a:r>
            <a:r>
              <a:rPr lang="en-US" altLang="ko-KR" sz="1800" dirty="0"/>
              <a:t>, </a:t>
            </a:r>
            <a:r>
              <a:rPr lang="ko-KR" altLang="en-US" sz="1800" dirty="0"/>
              <a:t>사건 </a:t>
            </a:r>
            <a:r>
              <a:rPr lang="en-US" altLang="ko-KR" sz="1800" dirty="0"/>
              <a:t>E</a:t>
            </a:r>
            <a:r>
              <a:rPr lang="ko-KR" altLang="en-US" sz="1800" dirty="0"/>
              <a:t>가 발생했다는 가정하에 사건 </a:t>
            </a:r>
            <a:r>
              <a:rPr lang="en-US" altLang="ko-KR" sz="1800" dirty="0"/>
              <a:t>F</a:t>
            </a:r>
            <a:r>
              <a:rPr lang="ko-KR" altLang="en-US" sz="1800" dirty="0"/>
              <a:t>가 발생할 확률만 주어졌을 경우</a:t>
            </a:r>
            <a:r>
              <a:rPr lang="en-US" altLang="ko-KR" sz="1800" dirty="0"/>
              <a:t>, </a:t>
            </a:r>
            <a:r>
              <a:rPr lang="ko-KR" altLang="en-US" sz="1800" dirty="0"/>
              <a:t>조건부 확률의 정의를 두 번 사용하면 다음과 같습니다</a:t>
            </a:r>
            <a:endParaRPr lang="en-US" altLang="ko-KR" sz="1800" dirty="0"/>
          </a:p>
          <a:p>
            <a:pPr marL="268288" indent="0">
              <a:spcBef>
                <a:spcPts val="600"/>
              </a:spcBef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Let’s say we need to know the probability of some event E conditional on some other event F occurring. But we only have information about the probability of F conditional on E occurring.</a:t>
            </a:r>
          </a:p>
          <a:p>
            <a:pPr lvl="1">
              <a:spcBef>
                <a:spcPts val="600"/>
              </a:spcBef>
            </a:pPr>
            <a:r>
              <a:rPr lang="en-US" altLang="ko-KR" sz="1600" dirty="0"/>
              <a:t>P(E|F) = P(E,F)/P(F) = P(F|E)P(E)/P(F)</a:t>
            </a:r>
            <a:endParaRPr lang="en-US" altLang="ko-KR" sz="1400" dirty="0"/>
          </a:p>
          <a:p>
            <a:pPr>
              <a:spcBef>
                <a:spcPts val="600"/>
              </a:spcBef>
            </a:pPr>
            <a:r>
              <a:rPr lang="ko-KR" altLang="en-US" sz="1800" dirty="0"/>
              <a:t>사건</a:t>
            </a:r>
            <a:r>
              <a:rPr lang="en-US" altLang="ko-KR" sz="1800" dirty="0"/>
              <a:t> F</a:t>
            </a:r>
            <a:r>
              <a:rPr lang="ko-KR" altLang="en-US" sz="1800" dirty="0"/>
              <a:t>를 </a:t>
            </a:r>
            <a:r>
              <a:rPr lang="en-US" altLang="ko-KR" sz="1800" dirty="0"/>
              <a:t>‘</a:t>
            </a:r>
            <a:r>
              <a:rPr lang="ko-KR" altLang="en-US" sz="1800" dirty="0"/>
              <a:t>사건</a:t>
            </a:r>
            <a:r>
              <a:rPr lang="en-US" altLang="ko-KR" sz="1800" dirty="0"/>
              <a:t> F</a:t>
            </a:r>
            <a:r>
              <a:rPr lang="ko-KR" altLang="en-US" sz="1800" dirty="0"/>
              <a:t>와 사건 </a:t>
            </a:r>
            <a:r>
              <a:rPr lang="en-US" altLang="ko-KR" sz="1800" dirty="0"/>
              <a:t>E</a:t>
            </a:r>
            <a:r>
              <a:rPr lang="ko-KR" altLang="en-US" sz="1800" dirty="0"/>
              <a:t>가 모두 발생하는 경우</a:t>
            </a:r>
            <a:r>
              <a:rPr lang="en-US" altLang="ko-KR" sz="1800" dirty="0"/>
              <a:t>’</a:t>
            </a:r>
            <a:r>
              <a:rPr lang="ko-KR" altLang="en-US" sz="1800" dirty="0"/>
              <a:t>와 </a:t>
            </a:r>
            <a:r>
              <a:rPr lang="en-US" altLang="ko-KR" sz="1800" dirty="0"/>
              <a:t>‘</a:t>
            </a:r>
            <a:r>
              <a:rPr lang="ko-KR" altLang="en-US" sz="1800" dirty="0"/>
              <a:t>사건 </a:t>
            </a:r>
            <a:r>
              <a:rPr lang="en-US" altLang="ko-KR" sz="1800" dirty="0"/>
              <a:t>F</a:t>
            </a:r>
            <a:r>
              <a:rPr lang="ko-KR" altLang="en-US" sz="1800" dirty="0"/>
              <a:t>는 발생하지만 사건 </a:t>
            </a:r>
            <a:r>
              <a:rPr lang="en-US" altLang="ko-KR" sz="1800" dirty="0"/>
              <a:t>E</a:t>
            </a:r>
            <a:r>
              <a:rPr lang="ko-KR" altLang="en-US" sz="1800" dirty="0"/>
              <a:t>는 발생하지 않는 경우</a:t>
            </a:r>
            <a:r>
              <a:rPr lang="en-US" altLang="ko-KR" sz="1800" dirty="0"/>
              <a:t>’</a:t>
            </a:r>
            <a:r>
              <a:rPr lang="ko-KR" altLang="en-US" sz="1800" dirty="0"/>
              <a:t> 두 상호 배타적인 사건으로 나눌 수 있습니다 </a:t>
            </a:r>
            <a:r>
              <a:rPr lang="en-US" altLang="ko-KR" sz="1800" dirty="0"/>
              <a:t>(¬E</a:t>
            </a:r>
            <a:r>
              <a:rPr lang="ko-KR" altLang="en-US" sz="1800" dirty="0"/>
              <a:t>는 사건 </a:t>
            </a:r>
            <a:r>
              <a:rPr lang="en-US" altLang="ko-KR" sz="1800" dirty="0"/>
              <a:t>E</a:t>
            </a:r>
            <a:r>
              <a:rPr lang="ko-KR" altLang="en-US" sz="1800" dirty="0"/>
              <a:t>가 발생하지 않는 경우를 표현</a:t>
            </a:r>
            <a:r>
              <a:rPr lang="en-US" altLang="ko-KR" sz="1800" dirty="0"/>
              <a:t>)</a:t>
            </a:r>
          </a:p>
          <a:p>
            <a:pPr marL="268288" indent="0">
              <a:spcBef>
                <a:spcPts val="600"/>
              </a:spcBef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The event F can be split into the two mutually exclusive events “F and E” and “F and not E.” ¬E for “not E” (i.e., “E doesn’t happen”)</a:t>
            </a:r>
          </a:p>
          <a:p>
            <a:pPr lvl="1">
              <a:spcBef>
                <a:spcPts val="600"/>
              </a:spcBef>
            </a:pPr>
            <a:r>
              <a:rPr lang="en-US" altLang="ko-KR" sz="1600" dirty="0"/>
              <a:t>P(F) = P(F,E) + P(F,¬E)</a:t>
            </a:r>
          </a:p>
          <a:p>
            <a:pPr lvl="1">
              <a:spcBef>
                <a:spcPts val="600"/>
              </a:spcBef>
            </a:pPr>
            <a:r>
              <a:rPr lang="en-US" altLang="ko-KR" sz="1600" dirty="0"/>
              <a:t>P(E|F) = P(F|E)P(E</a:t>
            </a:r>
            <a:r>
              <a:rPr lang="en-US" altLang="ko-KR" sz="1400" dirty="0"/>
              <a:t>)/[P(F|E)P(E) + P(F|¬E)P(¬E)]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6" name="오디오 1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84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81"/>
    </mc:Choice>
    <mc:Fallback xmlns="">
      <p:transition spd="slow" advTm="33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베이즈</a:t>
            </a:r>
            <a:r>
              <a:rPr lang="en-US" altLang="ko-KR" dirty="0"/>
              <a:t> </a:t>
            </a:r>
            <a:r>
              <a:rPr lang="ko-KR" altLang="en-US" dirty="0"/>
              <a:t>정리 예제</a:t>
            </a:r>
            <a:br>
              <a:rPr lang="en-US" altLang="ko-KR" dirty="0"/>
            </a:b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Bayes’s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Theorem Example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76400"/>
            <a:ext cx="10515600" cy="502920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sz="2000" dirty="0"/>
              <a:t>10,000</a:t>
            </a:r>
            <a:r>
              <a:rPr lang="ko-KR" altLang="en-US" sz="2000" dirty="0"/>
              <a:t>명 중 </a:t>
            </a:r>
            <a:r>
              <a:rPr lang="en-US" altLang="ko-KR" sz="2000" dirty="0"/>
              <a:t>1</a:t>
            </a:r>
            <a:r>
              <a:rPr lang="ko-KR" altLang="en-US" sz="2000" dirty="0"/>
              <a:t>명이 걸리는 질병이 있고</a:t>
            </a:r>
            <a:r>
              <a:rPr lang="en-US" altLang="ko-KR" sz="2000" dirty="0"/>
              <a:t>, </a:t>
            </a:r>
            <a:r>
              <a:rPr lang="ko-KR" altLang="en-US" sz="2000" dirty="0"/>
              <a:t>질병이 있는 경우 </a:t>
            </a:r>
            <a:r>
              <a:rPr lang="en-US" altLang="ko-KR" sz="2000" dirty="0"/>
              <a:t>‘</a:t>
            </a:r>
            <a:r>
              <a:rPr lang="ko-KR" altLang="en-US" sz="2000" dirty="0"/>
              <a:t>양성</a:t>
            </a:r>
            <a:r>
              <a:rPr lang="en-US" altLang="ko-KR" sz="2000" dirty="0"/>
              <a:t>‘, </a:t>
            </a:r>
            <a:r>
              <a:rPr lang="ko-KR" altLang="en-US" sz="2000" dirty="0"/>
              <a:t>질병이 없는 경우 </a:t>
            </a:r>
            <a:r>
              <a:rPr lang="en-US" altLang="ko-KR" sz="2000" dirty="0"/>
              <a:t>‘</a:t>
            </a:r>
            <a:r>
              <a:rPr lang="ko-KR" altLang="en-US" sz="2000" dirty="0"/>
              <a:t>음성</a:t>
            </a:r>
            <a:r>
              <a:rPr lang="en-US" altLang="ko-KR" sz="2000" dirty="0"/>
              <a:t>＇</a:t>
            </a:r>
            <a:r>
              <a:rPr lang="ko-KR" altLang="en-US" sz="2000" dirty="0"/>
              <a:t>이라고 판단하는 검사가 </a:t>
            </a:r>
            <a:r>
              <a:rPr lang="en-US" altLang="ko-KR" sz="2000" dirty="0"/>
              <a:t>99% </a:t>
            </a:r>
            <a:r>
              <a:rPr lang="ko-KR" altLang="en-US" sz="2000" dirty="0"/>
              <a:t>정확도가 있을 경우</a:t>
            </a:r>
            <a:endParaRPr lang="en-US" altLang="ko-KR" sz="2000" dirty="0"/>
          </a:p>
          <a:p>
            <a:pPr marL="268288" indent="0">
              <a:lnSpc>
                <a:spcPct val="120000"/>
              </a:lnSpc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Imagine a certain disease that affects 1 in every 10,000 people. And imagine that there is a test for this disease that gives the correct result (“diseased” if you have the disease, “</a:t>
            </a:r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</a:rPr>
              <a:t>nondiseased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” if you don’t) 99% of the time. What does a positive test mean? Let’s use T for the event “your test is positive” and D for the event “you have the disease.”</a:t>
            </a:r>
          </a:p>
          <a:p>
            <a:pPr lvl="1">
              <a:lnSpc>
                <a:spcPct val="120000"/>
              </a:lnSpc>
            </a:pPr>
            <a:r>
              <a:rPr lang="ko-KR" altLang="en-US" sz="1600" dirty="0"/>
              <a:t>사건</a:t>
            </a:r>
            <a:r>
              <a:rPr lang="en-US" altLang="ko-KR" sz="1600" dirty="0"/>
              <a:t> D (E) : </a:t>
            </a:r>
            <a:r>
              <a:rPr lang="ko-KR" altLang="en-US" sz="1600" dirty="0"/>
              <a:t>질병에 걸림</a:t>
            </a:r>
            <a:endParaRPr lang="en-US" altLang="ko-KR" sz="1600" dirty="0"/>
          </a:p>
          <a:p>
            <a:pPr lvl="1">
              <a:lnSpc>
                <a:spcPct val="120000"/>
              </a:lnSpc>
            </a:pPr>
            <a:r>
              <a:rPr lang="ko-KR" altLang="en-US" sz="1600" dirty="0"/>
              <a:t>사건</a:t>
            </a:r>
            <a:r>
              <a:rPr lang="en-US" altLang="ko-KR" sz="1600" dirty="0"/>
              <a:t> T (F) : </a:t>
            </a:r>
            <a:r>
              <a:rPr lang="ko-KR" altLang="en-US" sz="1600" dirty="0"/>
              <a:t>양성 판정을 받음</a:t>
            </a:r>
            <a:endParaRPr lang="en-US" altLang="ko-KR" sz="1600" dirty="0"/>
          </a:p>
          <a:p>
            <a:pPr>
              <a:lnSpc>
                <a:spcPct val="120000"/>
              </a:lnSpc>
            </a:pPr>
            <a:r>
              <a:rPr lang="ko-KR" altLang="en-US" sz="2000" dirty="0"/>
              <a:t>양성 판정의 경우</a:t>
            </a:r>
            <a:r>
              <a:rPr lang="en-US" altLang="ko-KR" sz="2000" dirty="0"/>
              <a:t>, </a:t>
            </a:r>
            <a:r>
              <a:rPr lang="ko-KR" altLang="en-US" sz="2000" dirty="0"/>
              <a:t>실제로 질병에 걸렸을 확률을 </a:t>
            </a:r>
            <a:r>
              <a:rPr lang="ko-KR" altLang="en-US" sz="2000" dirty="0" err="1"/>
              <a:t>베이즈</a:t>
            </a:r>
            <a:r>
              <a:rPr lang="ko-KR" altLang="en-US" sz="2000" dirty="0"/>
              <a:t> 정리를 사용해서 풀어보면 다음과 같습니다</a:t>
            </a:r>
            <a:endParaRPr lang="en-US" altLang="ko-KR" sz="2000" dirty="0"/>
          </a:p>
          <a:p>
            <a:pPr marL="268288" indent="0">
              <a:lnSpc>
                <a:spcPct val="120000"/>
              </a:lnSpc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Then </a:t>
            </a:r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</a:rPr>
              <a:t>Bayes’s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 Theorem says that the probability that you have the disease, conditional on testing positive, is: </a:t>
            </a:r>
          </a:p>
          <a:p>
            <a:pPr>
              <a:lnSpc>
                <a:spcPct val="120000"/>
              </a:lnSpc>
            </a:pPr>
            <a:r>
              <a:rPr lang="en-US" altLang="ko-KR" sz="2000" dirty="0"/>
              <a:t>(</a:t>
            </a:r>
            <a:r>
              <a:rPr lang="ko-KR" altLang="en-US" sz="2000" dirty="0" err="1"/>
              <a:t>베이즈</a:t>
            </a:r>
            <a:r>
              <a:rPr lang="ko-KR" altLang="en-US" sz="2000" dirty="0"/>
              <a:t> 정리</a:t>
            </a:r>
            <a:r>
              <a:rPr lang="en-US" altLang="ko-KR" sz="2000" dirty="0"/>
              <a:t>)        P(E|F) = P(F|E)P(E)/[P(F|E)P(E) + P(F|¬E)P(¬E)]</a:t>
            </a:r>
          </a:p>
          <a:p>
            <a:pPr>
              <a:lnSpc>
                <a:spcPct val="120000"/>
              </a:lnSpc>
            </a:pPr>
            <a:r>
              <a:rPr lang="en-US" altLang="ko-KR" sz="2000" dirty="0"/>
              <a:t>(</a:t>
            </a:r>
            <a:r>
              <a:rPr lang="ko-KR" altLang="en-US" sz="2000" dirty="0" err="1"/>
              <a:t>베이즈</a:t>
            </a:r>
            <a:r>
              <a:rPr lang="ko-KR" altLang="en-US" sz="2000" dirty="0"/>
              <a:t> 정리 예제</a:t>
            </a:r>
            <a:r>
              <a:rPr lang="en-US" altLang="ko-KR" sz="2000" dirty="0"/>
              <a:t>) P(D|T) = P(T|D)P(D)/[P(T|D)P(D) + P(T|¬D)P(¬D)] = 0.98% &lt; 1%</a:t>
            </a:r>
          </a:p>
          <a:p>
            <a:pPr marL="2692400" lvl="1" indent="0">
              <a:lnSpc>
                <a:spcPct val="120000"/>
              </a:lnSpc>
            </a:pP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0.99*0.0001/0.99*0.0001 + 0.01*0.9999 = 0.0098039</a:t>
            </a:r>
          </a:p>
          <a:p>
            <a:pPr marL="2692400" lvl="1" indent="0">
              <a:lnSpc>
                <a:spcPct val="120000"/>
              </a:lnSpc>
            </a:pP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P(T/D) = 0.99 (</a:t>
            </a:r>
            <a:r>
              <a:rPr lang="ko-KR" altLang="en-US" sz="1600" dirty="0">
                <a:solidFill>
                  <a:schemeClr val="accent6">
                    <a:lumMod val="50000"/>
                  </a:schemeClr>
                </a:solidFill>
              </a:rPr>
              <a:t>질병에 걸린 사람이 양성 판정을 받을 확률</a:t>
            </a: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 marL="2692400" lvl="1" indent="0">
              <a:lnSpc>
                <a:spcPct val="120000"/>
              </a:lnSpc>
            </a:pP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P(D) = 1/10,000 = 0.0001 (</a:t>
            </a:r>
            <a:r>
              <a:rPr lang="ko-KR" altLang="en-US" sz="1600" dirty="0">
                <a:solidFill>
                  <a:schemeClr val="accent6">
                    <a:lumMod val="50000"/>
                  </a:schemeClr>
                </a:solidFill>
              </a:rPr>
              <a:t>특정한 사람이 질병에 걸릴 확률</a:t>
            </a: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 marL="2692400" lvl="1" indent="0">
              <a:lnSpc>
                <a:spcPct val="120000"/>
              </a:lnSpc>
            </a:pP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P(T/¬D) = 0.01 (</a:t>
            </a:r>
            <a:r>
              <a:rPr lang="ko-KR" altLang="en-US" sz="1600" dirty="0">
                <a:solidFill>
                  <a:schemeClr val="accent6">
                    <a:lumMod val="50000"/>
                  </a:schemeClr>
                </a:solidFill>
              </a:rPr>
              <a:t>질병이 없는 사람이 양성 판정을 받는 확률</a:t>
            </a: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 marL="2692400" lvl="1" indent="0">
              <a:lnSpc>
                <a:spcPct val="120000"/>
              </a:lnSpc>
            </a:pP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P(¬D) = 0.9999 (</a:t>
            </a:r>
            <a:r>
              <a:rPr lang="ko-KR" altLang="en-US" sz="1600" dirty="0">
                <a:solidFill>
                  <a:schemeClr val="accent6">
                    <a:lumMod val="50000"/>
                  </a:schemeClr>
                </a:solidFill>
              </a:rPr>
              <a:t>특정 사람이 질병에 걸리지 않았을 확률</a:t>
            </a:r>
            <a:r>
              <a:rPr lang="en-US" altLang="ko-KR" sz="1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ko-KR" altLang="en-US" sz="2000" dirty="0"/>
              <a:t>양성</a:t>
            </a:r>
            <a:r>
              <a:rPr lang="en-US" altLang="ko-KR" sz="2000" dirty="0"/>
              <a:t> </a:t>
            </a:r>
            <a:r>
              <a:rPr lang="ko-KR" altLang="en-US" sz="2000" dirty="0"/>
              <a:t>판정을 받은 사람 중 실제로 질병에 걸린 사람은 </a:t>
            </a:r>
            <a:r>
              <a:rPr lang="en-US" altLang="ko-KR" sz="2000" dirty="0"/>
              <a:t>1%</a:t>
            </a:r>
            <a:r>
              <a:rPr lang="ko-KR" altLang="en-US" sz="2000" dirty="0"/>
              <a:t>도 안 된다는 것을 의미합니다</a:t>
            </a:r>
            <a:endParaRPr lang="en-US" altLang="ko-KR" sz="2000" dirty="0"/>
          </a:p>
          <a:p>
            <a:pPr marL="266700" indent="0">
              <a:lnSpc>
                <a:spcPct val="120000"/>
              </a:lnSpc>
              <a:buNone/>
            </a:pPr>
            <a:r>
              <a:rPr lang="en-US" altLang="ko-KR" sz="2100" dirty="0">
                <a:solidFill>
                  <a:schemeClr val="bg1">
                    <a:lumMod val="50000"/>
                  </a:schemeClr>
                </a:solidFill>
              </a:rPr>
              <a:t>That is, less than 1% of the people who test positive actually have the disease.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48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확률변수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Random Variables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545770"/>
            <a:ext cx="10889343" cy="5263387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 err="1"/>
              <a:t>확률변수란</a:t>
            </a:r>
            <a:r>
              <a:rPr lang="ko-KR" altLang="en-US" sz="2400" dirty="0"/>
              <a:t> 특정 </a:t>
            </a:r>
            <a:r>
              <a:rPr lang="ko-KR" altLang="en-US" sz="2400" dirty="0" err="1"/>
              <a:t>확률분포와</a:t>
            </a:r>
            <a:r>
              <a:rPr lang="ko-KR" altLang="en-US" sz="2400" dirty="0"/>
              <a:t> 연관되어 있는 변수를 의미합니다</a:t>
            </a:r>
            <a:endParaRPr lang="en-US" altLang="ko-KR" sz="2400" dirty="0"/>
          </a:p>
          <a:p>
            <a:pPr marL="268288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A random variable is a variable whose possible values have an associated probability distribution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ko-KR" altLang="en-US" sz="2000" dirty="0"/>
              <a:t>동전의 앞면이 나오면 </a:t>
            </a:r>
            <a:r>
              <a:rPr lang="en-US" altLang="ko-KR" sz="2000" dirty="0"/>
              <a:t>1</a:t>
            </a:r>
            <a:r>
              <a:rPr lang="ko-KR" altLang="en-US" sz="2000" dirty="0"/>
              <a:t>이고</a:t>
            </a:r>
            <a:r>
              <a:rPr lang="en-US" altLang="ko-KR" sz="2000" dirty="0"/>
              <a:t>, </a:t>
            </a:r>
            <a:r>
              <a:rPr lang="ko-KR" altLang="en-US" sz="2000" dirty="0"/>
              <a:t>동전의 뒷면이 나오면 </a:t>
            </a:r>
            <a:r>
              <a:rPr lang="en-US" altLang="ko-KR" sz="2000" dirty="0"/>
              <a:t>0</a:t>
            </a:r>
            <a:r>
              <a:rPr lang="ko-KR" altLang="en-US" sz="2000" dirty="0"/>
              <a:t>인 확률변수</a:t>
            </a:r>
            <a:endParaRPr lang="en-US" altLang="ko-KR" sz="2000" dirty="0"/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/>
              <a:t>확률변수와 연관된 확률분포는 각 변수의 값에 해당되는 </a:t>
            </a:r>
            <a:r>
              <a:rPr lang="ko-KR" altLang="en-US" sz="2400" dirty="0" err="1"/>
              <a:t>확률값을</a:t>
            </a:r>
            <a:r>
              <a:rPr lang="ko-KR" altLang="en-US" sz="2400" dirty="0"/>
              <a:t> 계산해 줍니다</a:t>
            </a:r>
            <a:endParaRPr lang="en-US" altLang="ko-KR" sz="2400" dirty="0"/>
          </a:p>
          <a:p>
            <a:pPr marL="268288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The associated distribution gives the probabilities that the variable realizes each of its possible values.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ko-KR" altLang="en-US" sz="2000" dirty="0"/>
              <a:t>동전던지기에서 값이 </a:t>
            </a:r>
            <a:r>
              <a:rPr lang="en-US" altLang="ko-KR" sz="2000" dirty="0"/>
              <a:t>0</a:t>
            </a:r>
            <a:r>
              <a:rPr lang="ko-KR" altLang="en-US" sz="2000" dirty="0"/>
              <a:t>인 확률변수와 </a:t>
            </a:r>
            <a:r>
              <a:rPr lang="en-US" altLang="ko-KR" sz="2000" dirty="0"/>
              <a:t>1</a:t>
            </a:r>
            <a:r>
              <a:rPr lang="ko-KR" altLang="en-US" sz="2000" dirty="0"/>
              <a:t>인 확률변수의 확률은 모두 </a:t>
            </a:r>
            <a:r>
              <a:rPr lang="en-US" altLang="ko-KR" sz="2000" dirty="0"/>
              <a:t>0.5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range(10) </a:t>
            </a:r>
            <a:r>
              <a:rPr lang="ko-KR" altLang="en-US" sz="2000" dirty="0"/>
              <a:t>각 확률변수의 값에 대한 확률은 </a:t>
            </a:r>
            <a:r>
              <a:rPr lang="en-US" altLang="ko-KR" sz="2000" dirty="0"/>
              <a:t>0.1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ko-KR" altLang="en-US" sz="2400" dirty="0"/>
              <a:t>확률변수의 </a:t>
            </a:r>
            <a:r>
              <a:rPr lang="ko-KR" altLang="en-US" sz="2400" dirty="0" err="1"/>
              <a:t>기대값</a:t>
            </a:r>
            <a:r>
              <a:rPr lang="en-US" altLang="ko-KR" sz="2400" dirty="0"/>
              <a:t>(expected value)</a:t>
            </a:r>
            <a:r>
              <a:rPr lang="ko-KR" altLang="en-US" sz="2400" dirty="0"/>
              <a:t>은 모든 확률변수의 확률을 해당 확률변수의 값으로 </a:t>
            </a:r>
            <a:r>
              <a:rPr lang="ko-KR" altLang="en-US" sz="2400" dirty="0" err="1"/>
              <a:t>가중평균한</a:t>
            </a:r>
            <a:r>
              <a:rPr lang="ko-KR" altLang="en-US" sz="2400" dirty="0"/>
              <a:t> 값입니다</a:t>
            </a:r>
            <a:endParaRPr lang="en-US" altLang="ko-KR" sz="2400" dirty="0"/>
          </a:p>
          <a:p>
            <a:pPr marL="268288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We will sometimes talk about the expected value of a random variable, which is the average of its values weighted by their probabilities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ko-KR" altLang="en-US" sz="2000" dirty="0"/>
              <a:t>동전 던지기 확률변수의 </a:t>
            </a:r>
            <a:r>
              <a:rPr lang="ko-KR" altLang="en-US" sz="2000" dirty="0" err="1"/>
              <a:t>기대값은</a:t>
            </a:r>
            <a:r>
              <a:rPr lang="ko-KR" altLang="en-US" sz="2000" dirty="0"/>
              <a:t> </a:t>
            </a:r>
            <a:r>
              <a:rPr lang="en-US" altLang="ko-KR" sz="2000" dirty="0"/>
              <a:t>½(=0*1/2 + 1*1/2)</a:t>
            </a:r>
          </a:p>
          <a:p>
            <a:pPr lvl="1">
              <a:lnSpc>
                <a:spcPct val="120000"/>
              </a:lnSpc>
              <a:spcBef>
                <a:spcPts val="600"/>
              </a:spcBef>
            </a:pP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) range(10) </a:t>
            </a:r>
            <a:r>
              <a:rPr lang="ko-KR" altLang="en-US" sz="2000" dirty="0"/>
              <a:t>확률변수의 </a:t>
            </a:r>
            <a:r>
              <a:rPr lang="ko-KR" altLang="en-US" sz="2000" dirty="0" err="1"/>
              <a:t>기대값은</a:t>
            </a:r>
            <a:r>
              <a:rPr lang="en-US" altLang="ko-KR" sz="2000" dirty="0"/>
              <a:t> 4.5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15" name="오디오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749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936"/>
    </mc:Choice>
    <mc:Fallback xmlns="">
      <p:transition spd="slow" advTm="72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연속분포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Continuous Distributions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905235"/>
            <a:ext cx="10515600" cy="3916483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100" dirty="0" err="1"/>
              <a:t>def</a:t>
            </a:r>
            <a:r>
              <a:rPr lang="en-US" altLang="ko-KR" sz="1100" dirty="0"/>
              <a:t> </a:t>
            </a:r>
            <a:r>
              <a:rPr lang="en-US" altLang="ko-KR" sz="1100" dirty="0" err="1"/>
              <a:t>uniform_pdf</a:t>
            </a:r>
            <a:r>
              <a:rPr lang="en-US" altLang="ko-KR" sz="1100" dirty="0"/>
              <a:t>(x):</a:t>
            </a:r>
          </a:p>
          <a:p>
            <a:pPr marL="0" indent="0">
              <a:buNone/>
            </a:pPr>
            <a:r>
              <a:rPr lang="en-US" altLang="ko-KR" sz="1100" dirty="0"/>
              <a:t>    return 1 if x &gt;= 0 and x &lt; 1 else 0</a:t>
            </a:r>
          </a:p>
          <a:p>
            <a:pPr marL="0" indent="0">
              <a:buNone/>
            </a:pP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 err="1"/>
              <a:t>def</a:t>
            </a:r>
            <a:r>
              <a:rPr lang="en-US" altLang="ko-KR" sz="1100" dirty="0"/>
              <a:t> </a:t>
            </a:r>
            <a:r>
              <a:rPr lang="en-US" altLang="ko-KR" sz="1100" dirty="0" err="1"/>
              <a:t>uniform_cdf</a:t>
            </a:r>
            <a:r>
              <a:rPr lang="en-US" altLang="ko-KR" sz="1100" dirty="0"/>
              <a:t>(x):</a:t>
            </a:r>
          </a:p>
          <a:p>
            <a:pPr marL="0" indent="0">
              <a:buNone/>
            </a:pPr>
            <a:r>
              <a:rPr lang="en-US" altLang="ko-KR" sz="1100" dirty="0"/>
              <a:t>    "returns the probability that a uniform random variable is less than x"</a:t>
            </a:r>
          </a:p>
          <a:p>
            <a:pPr marL="0" indent="0">
              <a:buNone/>
            </a:pPr>
            <a:r>
              <a:rPr lang="en-US" altLang="ko-KR" sz="1100" dirty="0"/>
              <a:t>    if x &lt; 0:   </a:t>
            </a:r>
          </a:p>
          <a:p>
            <a:pPr marL="0" indent="0">
              <a:buNone/>
            </a:pPr>
            <a:r>
              <a:rPr lang="en-US" altLang="ko-KR" sz="1100" dirty="0"/>
              <a:t>        return 0    # uniform random is never less than 0</a:t>
            </a:r>
          </a:p>
          <a:p>
            <a:pPr marL="0" indent="0"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elif</a:t>
            </a:r>
            <a:r>
              <a:rPr lang="en-US" altLang="ko-KR" sz="1100" dirty="0"/>
              <a:t> x &lt; 1: </a:t>
            </a:r>
          </a:p>
          <a:p>
            <a:pPr marL="0" indent="0">
              <a:buNone/>
            </a:pPr>
            <a:r>
              <a:rPr lang="en-US" altLang="ko-KR" sz="1100" dirty="0"/>
              <a:t>        return x    # e.g. P(X &lt; 0.4) = 0.4</a:t>
            </a:r>
          </a:p>
          <a:p>
            <a:pPr marL="0" indent="0">
              <a:buNone/>
            </a:pPr>
            <a:r>
              <a:rPr lang="en-US" altLang="ko-KR" sz="1100" dirty="0"/>
              <a:t>    else:       </a:t>
            </a:r>
          </a:p>
          <a:p>
            <a:pPr marL="0" indent="0">
              <a:buNone/>
            </a:pPr>
            <a:r>
              <a:rPr lang="en-US" altLang="ko-KR" sz="1100" dirty="0"/>
              <a:t>        return 1    # uniform random is always less than 1</a:t>
            </a:r>
          </a:p>
          <a:p>
            <a:pPr marL="0" indent="0">
              <a:buNone/>
            </a:pP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/>
              <a:t>import </a:t>
            </a:r>
            <a:r>
              <a:rPr lang="en-US" altLang="ko-KR" sz="1100" dirty="0" err="1"/>
              <a:t>numpy</a:t>
            </a:r>
            <a:r>
              <a:rPr lang="en-US" altLang="ko-KR" sz="1100" dirty="0"/>
              <a:t> as np</a:t>
            </a:r>
          </a:p>
          <a:p>
            <a:pPr marL="0" indent="0">
              <a:buNone/>
            </a:pPr>
            <a:r>
              <a:rPr lang="en-US" altLang="ko-KR" sz="1100" dirty="0"/>
              <a:t>x = </a:t>
            </a:r>
            <a:r>
              <a:rPr lang="en-US" altLang="ko-KR" sz="1100" dirty="0" err="1"/>
              <a:t>np.arange</a:t>
            </a:r>
            <a:r>
              <a:rPr lang="en-US" altLang="ko-KR" sz="1100" dirty="0"/>
              <a:t>(-1.0, 2.0, 0.1)</a:t>
            </a:r>
          </a:p>
          <a:p>
            <a:pPr marL="0" indent="0">
              <a:buNone/>
            </a:pP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 err="1"/>
              <a:t>result_array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np.vectorize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uniform_cdf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otypes</a:t>
            </a:r>
            <a:r>
              <a:rPr lang="en-US" altLang="ko-KR" sz="1100" dirty="0"/>
              <a:t>=[</a:t>
            </a:r>
            <a:r>
              <a:rPr lang="en-US" altLang="ko-KR" sz="1100" dirty="0" err="1"/>
              <a:t>np.float</a:t>
            </a:r>
            <a:r>
              <a:rPr lang="en-US" altLang="ko-KR" sz="1100" dirty="0"/>
              <a:t>])(x)</a:t>
            </a:r>
          </a:p>
          <a:p>
            <a:pPr marL="0" indent="0">
              <a:buNone/>
            </a:pP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/>
              <a:t>import </a:t>
            </a:r>
            <a:r>
              <a:rPr lang="en-US" altLang="ko-KR" sz="1100" dirty="0" err="1"/>
              <a:t>matplotlib.pyplot</a:t>
            </a:r>
            <a:r>
              <a:rPr lang="en-US" altLang="ko-KR" sz="1100" dirty="0"/>
              <a:t> as </a:t>
            </a:r>
            <a:r>
              <a:rPr lang="en-US" altLang="ko-KR" sz="1100" dirty="0" err="1"/>
              <a:t>plt</a:t>
            </a: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/>
              <a:t>%</a:t>
            </a:r>
            <a:r>
              <a:rPr lang="en-US" altLang="ko-KR" sz="1100" dirty="0" err="1"/>
              <a:t>pylab</a:t>
            </a:r>
            <a:r>
              <a:rPr lang="en-US" altLang="ko-KR" sz="1100" dirty="0"/>
              <a:t> inline</a:t>
            </a:r>
          </a:p>
          <a:p>
            <a:pPr marL="0" indent="0">
              <a:buNone/>
            </a:pPr>
            <a:endParaRPr lang="en-US" altLang="ko-KR" sz="1100" dirty="0"/>
          </a:p>
          <a:p>
            <a:pPr marL="0" indent="0">
              <a:buNone/>
            </a:pPr>
            <a:r>
              <a:rPr lang="en-US" altLang="ko-KR" sz="1100" dirty="0" err="1"/>
              <a:t>plt.plot</a:t>
            </a:r>
            <a:r>
              <a:rPr lang="en-US" altLang="ko-KR" sz="1100" dirty="0"/>
              <a:t>(x, </a:t>
            </a:r>
            <a:r>
              <a:rPr lang="en-US" altLang="ko-KR" sz="1100" dirty="0" err="1"/>
              <a:t>result_array</a:t>
            </a:r>
            <a:r>
              <a:rPr lang="en-US" altLang="ko-KR" sz="1100" dirty="0"/>
              <a:t>)</a:t>
            </a:r>
          </a:p>
          <a:p>
            <a:pPr marL="0" indent="0">
              <a:buNone/>
            </a:pPr>
            <a:r>
              <a:rPr lang="en-US" altLang="ko-KR" sz="1100" dirty="0" err="1"/>
              <a:t>plt.axis</a:t>
            </a:r>
            <a:r>
              <a:rPr lang="en-US" altLang="ko-KR" sz="1100" dirty="0"/>
              <a:t>([-1, 2, -1, 1.5])</a:t>
            </a:r>
          </a:p>
          <a:p>
            <a:pPr marL="0" indent="0">
              <a:buNone/>
            </a:pPr>
            <a:r>
              <a:rPr lang="en-US" altLang="ko-KR" sz="1100" dirty="0" err="1"/>
              <a:t>plt.show</a:t>
            </a:r>
            <a:r>
              <a:rPr lang="en-US" altLang="ko-KR" sz="1100" dirty="0"/>
              <a:t>()</a:t>
            </a:r>
            <a:endParaRPr lang="ko-KR" altLang="en-US" sz="11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199" y="1366384"/>
            <a:ext cx="10816771" cy="1538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>
                <a:solidFill>
                  <a:srgbClr val="FF0000"/>
                </a:solidFill>
              </a:rPr>
              <a:t>★</a:t>
            </a:r>
            <a:r>
              <a:rPr lang="ko-KR" altLang="en-US" sz="1400" b="1" dirty="0" err="1"/>
              <a:t>균등분포</a:t>
            </a:r>
            <a:r>
              <a:rPr lang="en-US" altLang="ko-KR" sz="1400" b="1" dirty="0"/>
              <a:t>(uniform distribution)</a:t>
            </a:r>
            <a:r>
              <a:rPr lang="ko-KR" altLang="en-US" sz="1400" dirty="0"/>
              <a:t>는 </a:t>
            </a:r>
            <a:r>
              <a:rPr lang="en-US" altLang="ko-KR" sz="1400" dirty="0"/>
              <a:t>0</a:t>
            </a:r>
            <a:r>
              <a:rPr lang="ko-KR" altLang="en-US" sz="1400" dirty="0"/>
              <a:t>과 </a:t>
            </a:r>
            <a:r>
              <a:rPr lang="en-US" altLang="ko-KR" sz="1400" dirty="0"/>
              <a:t>1 </a:t>
            </a:r>
            <a:r>
              <a:rPr lang="ko-KR" altLang="en-US" sz="1400" dirty="0"/>
              <a:t>사이의 모든 값에 동등한 비중을 준 분포 입니다</a:t>
            </a:r>
            <a:endParaRPr lang="en-US" altLang="ko-KR" sz="1400" dirty="0"/>
          </a:p>
          <a:p>
            <a:pPr marL="261938" indent="0">
              <a:buNone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The uniform distribution puts equal weight on all the numbers between 0 and 1.</a:t>
            </a:r>
          </a:p>
          <a:p>
            <a:r>
              <a:rPr lang="ko-KR" altLang="en-US" sz="1400" b="1" dirty="0"/>
              <a:t>확률 밀도 함수</a:t>
            </a:r>
            <a:r>
              <a:rPr lang="en-US" altLang="ko-KR" sz="1400" b="1" dirty="0"/>
              <a:t>(probability density function, pdf)</a:t>
            </a:r>
            <a:r>
              <a:rPr lang="ko-KR" altLang="en-US" sz="1400" dirty="0"/>
              <a:t>는 밀도 함수를 특정 구간에서 적분한 값으로 확률을 나타내며 연속 분포를 표현합니다</a:t>
            </a:r>
            <a:endParaRPr lang="en-US" altLang="ko-KR" sz="1400" dirty="0"/>
          </a:p>
          <a:p>
            <a:pPr marL="261938" indent="0">
              <a:buNone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we represent a continuous distribution with a probability density function (pdf) such that the probability of seeing a value in a certain interval equals the integral of the density function over the interval.</a:t>
            </a:r>
          </a:p>
          <a:p>
            <a:r>
              <a:rPr lang="ko-KR" altLang="en-US" sz="1400" b="1" dirty="0"/>
              <a:t>누적 분포 함수</a:t>
            </a:r>
            <a:r>
              <a:rPr lang="en-US" altLang="ko-KR" sz="1400" b="1" dirty="0"/>
              <a:t>(cumulative distribution function, </a:t>
            </a:r>
            <a:r>
              <a:rPr lang="en-US" altLang="ko-KR" sz="1400" b="1" dirty="0" err="1"/>
              <a:t>cdf</a:t>
            </a:r>
            <a:r>
              <a:rPr lang="en-US" altLang="ko-KR" sz="1400" b="1" dirty="0"/>
              <a:t>)</a:t>
            </a:r>
            <a:r>
              <a:rPr lang="ko-KR" altLang="en-US" sz="1400" dirty="0"/>
              <a:t>는</a:t>
            </a:r>
            <a:r>
              <a:rPr lang="en-US" altLang="ko-KR" sz="1400" dirty="0"/>
              <a:t> </a:t>
            </a:r>
            <a:r>
              <a:rPr lang="ko-KR" altLang="en-US" sz="1400" dirty="0"/>
              <a:t>확률변수의 값이 특정 값보다 작거나 클 확률을 나타내는데 더 자주 사용됩니다</a:t>
            </a:r>
            <a:endParaRPr lang="en-US" altLang="ko-KR" sz="1400" dirty="0"/>
          </a:p>
          <a:p>
            <a:pPr marL="261938" indent="0">
              <a:buNone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The cumulative distribution function (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cdf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) gives the probability that a random variable is less than or equal to a certain value.</a:t>
            </a:r>
          </a:p>
          <a:p>
            <a:pPr lvl="1"/>
            <a:endParaRPr lang="ko-KR" altLang="en-US" sz="105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3305" y="3009433"/>
            <a:ext cx="2314575" cy="173736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5289" y="2993235"/>
            <a:ext cx="2314575" cy="173736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45269" y="4780717"/>
            <a:ext cx="2480040" cy="191488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11494" y="401103"/>
            <a:ext cx="2062163" cy="1257300"/>
          </a:xfrm>
          <a:prstGeom prst="rect">
            <a:avLst/>
          </a:prstGeom>
        </p:spPr>
      </p:pic>
      <p:pic>
        <p:nvPicPr>
          <p:cNvPr id="26" name="오디오 2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76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96"/>
    </mc:Choice>
    <mc:Fallback xmlns="">
      <p:transition spd="slow" advTm="88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3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정규분포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Normal Distribution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977831"/>
            <a:ext cx="10515600" cy="3764651"/>
          </a:xfrm>
          <a:ln>
            <a:solidFill>
              <a:srgbClr val="00B050"/>
            </a:solidFill>
          </a:ln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normal_pdf</a:t>
            </a:r>
            <a:r>
              <a:rPr lang="en-US" altLang="ko-KR" dirty="0"/>
              <a:t>(x, mu=0, sigma=1):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sqrt_two_pi</a:t>
            </a:r>
            <a:r>
              <a:rPr lang="en-US" altLang="ko-KR" dirty="0"/>
              <a:t> = </a:t>
            </a:r>
            <a:r>
              <a:rPr lang="en-US" altLang="ko-KR" dirty="0" err="1"/>
              <a:t>math.sqrt</a:t>
            </a:r>
            <a:r>
              <a:rPr lang="en-US" altLang="ko-KR" dirty="0"/>
              <a:t>(2 * </a:t>
            </a:r>
            <a:r>
              <a:rPr lang="en-US" altLang="ko-KR" dirty="0" err="1"/>
              <a:t>math.pi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   return (</a:t>
            </a:r>
            <a:r>
              <a:rPr lang="en-US" altLang="ko-KR" dirty="0" err="1"/>
              <a:t>math.exp</a:t>
            </a:r>
            <a:r>
              <a:rPr lang="en-US" altLang="ko-KR" dirty="0"/>
              <a:t>(-(x-mu) ** 2 / 2 / sigma ** 2) / (</a:t>
            </a:r>
            <a:r>
              <a:rPr lang="en-US" altLang="ko-KR" dirty="0" err="1"/>
              <a:t>sqrt_two_pi</a:t>
            </a:r>
            <a:r>
              <a:rPr lang="en-US" altLang="ko-KR" dirty="0"/>
              <a:t> * sigma))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</a:t>
            </a:r>
            <a:r>
              <a:rPr lang="en-US" altLang="ko-KR" dirty="0" err="1"/>
              <a:t>sigma_value</a:t>
            </a:r>
            <a:r>
              <a:rPr lang="en-US" altLang="ko-KR" dirty="0"/>
              <a:t> in [1,2,0.5,1]:</a:t>
            </a:r>
          </a:p>
          <a:p>
            <a:pPr marL="0" indent="0">
              <a:buNone/>
            </a:pPr>
            <a:r>
              <a:rPr lang="en-US" altLang="ko-KR" dirty="0"/>
              <a:t>    x = </a:t>
            </a:r>
            <a:r>
              <a:rPr lang="en-US" altLang="ko-KR" dirty="0" err="1"/>
              <a:t>np.arange</a:t>
            </a:r>
            <a:r>
              <a:rPr lang="en-US" altLang="ko-KR" dirty="0"/>
              <a:t>(-6.0, 6.0, 0.1)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result_array</a:t>
            </a:r>
            <a:r>
              <a:rPr lang="en-US" altLang="ko-KR" dirty="0"/>
              <a:t> = </a:t>
            </a:r>
            <a:r>
              <a:rPr lang="en-US" altLang="ko-KR" dirty="0" err="1"/>
              <a:t>np.vectorize</a:t>
            </a:r>
            <a:r>
              <a:rPr lang="en-US" altLang="ko-KR" dirty="0"/>
              <a:t>(</a:t>
            </a:r>
            <a:r>
              <a:rPr lang="en-US" altLang="ko-KR" dirty="0" err="1"/>
              <a:t>normal_pdf</a:t>
            </a:r>
            <a:r>
              <a:rPr lang="en-US" altLang="ko-KR" dirty="0"/>
              <a:t>, </a:t>
            </a:r>
            <a:r>
              <a:rPr lang="en-US" altLang="ko-KR" dirty="0" err="1"/>
              <a:t>otypes</a:t>
            </a:r>
            <a:r>
              <a:rPr lang="en-US" altLang="ko-KR" dirty="0"/>
              <a:t>=[</a:t>
            </a:r>
            <a:r>
              <a:rPr lang="en-US" altLang="ko-KR" dirty="0" err="1"/>
              <a:t>np.float</a:t>
            </a:r>
            <a:r>
              <a:rPr lang="en-US" altLang="ko-KR" dirty="0"/>
              <a:t>])(x, sigma=</a:t>
            </a:r>
            <a:r>
              <a:rPr lang="en-US" altLang="ko-KR" dirty="0" err="1"/>
              <a:t>sigma_value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#     </a:t>
            </a:r>
            <a:r>
              <a:rPr lang="en-US" altLang="ko-KR" dirty="0" err="1"/>
              <a:t>plt.plot</a:t>
            </a:r>
            <a:r>
              <a:rPr lang="en-US" altLang="ko-KR" dirty="0"/>
              <a:t>(x, </a:t>
            </a:r>
            <a:r>
              <a:rPr lang="en-US" altLang="ko-KR" dirty="0" err="1"/>
              <a:t>result_array</a:t>
            </a:r>
            <a:r>
              <a:rPr lang="en-US" altLang="ko-KR" dirty="0"/>
              <a:t>, "</a:t>
            </a:r>
            <a:r>
              <a:rPr lang="en-US" altLang="ko-KR" dirty="0" err="1"/>
              <a:t>ro</a:t>
            </a:r>
            <a:r>
              <a:rPr lang="en-US" altLang="ko-KR" dirty="0"/>
              <a:t>")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plt.plot</a:t>
            </a:r>
            <a:r>
              <a:rPr lang="en-US" altLang="ko-KR" dirty="0"/>
              <a:t>(x, </a:t>
            </a:r>
            <a:r>
              <a:rPr lang="en-US" altLang="ko-KR" dirty="0" err="1"/>
              <a:t>result_array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</a:p>
          <a:p>
            <a:pPr marL="0" indent="0">
              <a:buNone/>
            </a:pPr>
            <a:r>
              <a:rPr lang="en-US" altLang="ko-KR" dirty="0" err="1"/>
              <a:t>plt.axis</a:t>
            </a:r>
            <a:r>
              <a:rPr lang="en-US" altLang="ko-KR" dirty="0"/>
              <a:t>([-6, 6, 0, 1])</a:t>
            </a:r>
          </a:p>
          <a:p>
            <a:pPr marL="0" indent="0">
              <a:buNone/>
            </a:pPr>
            <a:r>
              <a:rPr lang="en-US" altLang="ko-KR" dirty="0" err="1"/>
              <a:t>plt.show</a:t>
            </a:r>
            <a:r>
              <a:rPr lang="en-US" altLang="ko-KR" dirty="0"/>
              <a:t>()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plot_normal_pdfs</a:t>
            </a:r>
            <a:r>
              <a:rPr lang="en-US" altLang="ko-KR" dirty="0"/>
              <a:t>(</a:t>
            </a:r>
            <a:r>
              <a:rPr lang="en-US" altLang="ko-KR" dirty="0" err="1"/>
              <a:t>plt</a:t>
            </a:r>
            <a:r>
              <a:rPr lang="en-US" altLang="ko-KR" dirty="0"/>
              <a:t>):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xs</a:t>
            </a:r>
            <a:r>
              <a:rPr lang="en-US" altLang="ko-KR" dirty="0"/>
              <a:t> = [x / 10.0 for x in range(-50, 50)]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plt.plot</a:t>
            </a:r>
            <a:r>
              <a:rPr lang="en-US" altLang="ko-KR" dirty="0"/>
              <a:t>(</a:t>
            </a:r>
            <a:r>
              <a:rPr lang="en-US" altLang="ko-KR" dirty="0" err="1"/>
              <a:t>xs</a:t>
            </a:r>
            <a:r>
              <a:rPr lang="en-US" altLang="ko-KR" dirty="0"/>
              <a:t>,[</a:t>
            </a:r>
            <a:r>
              <a:rPr lang="en-US" altLang="ko-KR" dirty="0" err="1"/>
              <a:t>normal_pdf</a:t>
            </a:r>
            <a:r>
              <a:rPr lang="en-US" altLang="ko-KR" dirty="0"/>
              <a:t>(</a:t>
            </a:r>
            <a:r>
              <a:rPr lang="en-US" altLang="ko-KR" dirty="0" err="1"/>
              <a:t>x,sigma</a:t>
            </a:r>
            <a:r>
              <a:rPr lang="en-US" altLang="ko-KR" dirty="0"/>
              <a:t>=1) for x in </a:t>
            </a:r>
            <a:r>
              <a:rPr lang="en-US" altLang="ko-KR" dirty="0" err="1"/>
              <a:t>xs</a:t>
            </a:r>
            <a:r>
              <a:rPr lang="en-US" altLang="ko-KR" dirty="0"/>
              <a:t>],'-',label='mu=0,sigma=1')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plt.plot</a:t>
            </a:r>
            <a:r>
              <a:rPr lang="en-US" altLang="ko-KR" dirty="0"/>
              <a:t>(</a:t>
            </a:r>
            <a:r>
              <a:rPr lang="en-US" altLang="ko-KR" dirty="0" err="1"/>
              <a:t>xs</a:t>
            </a:r>
            <a:r>
              <a:rPr lang="en-US" altLang="ko-KR" dirty="0"/>
              <a:t>,[</a:t>
            </a:r>
            <a:r>
              <a:rPr lang="en-US" altLang="ko-KR" dirty="0" err="1"/>
              <a:t>normal_pdf</a:t>
            </a:r>
            <a:r>
              <a:rPr lang="en-US" altLang="ko-KR" dirty="0"/>
              <a:t>(</a:t>
            </a:r>
            <a:r>
              <a:rPr lang="en-US" altLang="ko-KR" dirty="0" err="1"/>
              <a:t>x,sigma</a:t>
            </a:r>
            <a:r>
              <a:rPr lang="en-US" altLang="ko-KR" dirty="0"/>
              <a:t>=0.5) for x in </a:t>
            </a:r>
            <a:r>
              <a:rPr lang="en-US" altLang="ko-KR" dirty="0" err="1"/>
              <a:t>xs</a:t>
            </a:r>
            <a:r>
              <a:rPr lang="en-US" altLang="ko-KR" dirty="0"/>
              <a:t>],':',label='mu=0,sigma=0.5')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plt.plot</a:t>
            </a:r>
            <a:r>
              <a:rPr lang="en-US" altLang="ko-KR" dirty="0"/>
              <a:t>(</a:t>
            </a:r>
            <a:r>
              <a:rPr lang="en-US" altLang="ko-KR" dirty="0" err="1"/>
              <a:t>xs</a:t>
            </a:r>
            <a:r>
              <a:rPr lang="en-US" altLang="ko-KR" dirty="0"/>
              <a:t>,[</a:t>
            </a:r>
            <a:r>
              <a:rPr lang="en-US" altLang="ko-KR" dirty="0" err="1"/>
              <a:t>normal_pdf</a:t>
            </a:r>
            <a:r>
              <a:rPr lang="en-US" altLang="ko-KR" dirty="0"/>
              <a:t>(</a:t>
            </a:r>
            <a:r>
              <a:rPr lang="en-US" altLang="ko-KR" dirty="0" err="1"/>
              <a:t>x,mu</a:t>
            </a:r>
            <a:r>
              <a:rPr lang="en-US" altLang="ko-KR" dirty="0"/>
              <a:t>=-1)   for x in </a:t>
            </a:r>
            <a:r>
              <a:rPr lang="en-US" altLang="ko-KR" dirty="0" err="1"/>
              <a:t>xs</a:t>
            </a:r>
            <a:r>
              <a:rPr lang="en-US" altLang="ko-KR" dirty="0"/>
              <a:t>],'-.',label='mu=-1,sigma=1')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plt.legend</a:t>
            </a:r>
            <a:r>
              <a:rPr lang="en-US" altLang="ko-KR" dirty="0"/>
              <a:t>()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plt.show</a:t>
            </a:r>
            <a:r>
              <a:rPr lang="en-US" altLang="ko-KR" dirty="0"/>
              <a:t>()  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import </a:t>
            </a:r>
            <a:r>
              <a:rPr lang="en-US" altLang="ko-KR" dirty="0" err="1"/>
              <a:t>matplotlib.pyplot</a:t>
            </a:r>
            <a:r>
              <a:rPr lang="en-US" altLang="ko-KR" dirty="0"/>
              <a:t> as </a:t>
            </a:r>
            <a:r>
              <a:rPr lang="en-US" altLang="ko-KR" dirty="0" err="1"/>
              <a:t>plt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plot_normal_pdfs</a:t>
            </a:r>
            <a:r>
              <a:rPr lang="en-US" altLang="ko-KR" dirty="0"/>
              <a:t>(</a:t>
            </a:r>
            <a:r>
              <a:rPr lang="en-US" altLang="ko-KR" dirty="0" err="1"/>
              <a:t>plt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1488192"/>
            <a:ext cx="10515600" cy="1434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>
                <a:solidFill>
                  <a:srgbClr val="FF0000"/>
                </a:solidFill>
              </a:rPr>
              <a:t>★</a:t>
            </a:r>
            <a:r>
              <a:rPr lang="ko-KR" altLang="en-US" sz="1600" b="1" dirty="0"/>
              <a:t>정규분포</a:t>
            </a:r>
            <a:r>
              <a:rPr lang="en-US" altLang="ko-KR" sz="1600" b="1" dirty="0"/>
              <a:t>(normal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distribution)</a:t>
            </a:r>
            <a:r>
              <a:rPr lang="ko-KR" altLang="en-US" sz="1600" dirty="0"/>
              <a:t>는 그 유명한 종형 모양의 분포로서 다음 두 </a:t>
            </a:r>
            <a:r>
              <a:rPr lang="ko-KR" altLang="en-US" sz="1600" dirty="0" err="1"/>
              <a:t>파라미터로</a:t>
            </a:r>
            <a:r>
              <a:rPr lang="ko-KR" altLang="en-US" sz="1600" dirty="0"/>
              <a:t> 정의됩니다</a:t>
            </a:r>
            <a:endParaRPr lang="en-US" altLang="ko-KR" sz="1600" dirty="0"/>
          </a:p>
          <a:p>
            <a:pPr marL="266700" lvl="1" indent="0">
              <a:buClr>
                <a:srgbClr val="C00000"/>
              </a:buClr>
              <a:buNone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The normal distribution is the king of distributions. It is the classic bell curve–shaped distribution and is completely determined by two parameters: its mean μ (mu) and its standard deviation σ (sigma). </a:t>
            </a:r>
            <a:endParaRPr lang="en-US" altLang="ko-KR" sz="1800" dirty="0"/>
          </a:p>
          <a:p>
            <a:pPr lvl="1"/>
            <a:r>
              <a:rPr lang="ko-KR" altLang="en-US" sz="1400" dirty="0"/>
              <a:t>평균 뮤 </a:t>
            </a:r>
            <a:r>
              <a:rPr lang="en-US" altLang="ko-KR" sz="1400" dirty="0"/>
              <a:t>μ (mu) : </a:t>
            </a:r>
            <a:r>
              <a:rPr lang="ko-KR" altLang="en-US" sz="1400" dirty="0"/>
              <a:t>종의 중심</a:t>
            </a:r>
            <a:endParaRPr lang="en-US" altLang="ko-KR" sz="1400" dirty="0"/>
          </a:p>
          <a:p>
            <a:pPr lvl="1"/>
            <a:r>
              <a:rPr lang="ko-KR" altLang="en-US" sz="1400" dirty="0"/>
              <a:t>표준편차 시그마 </a:t>
            </a:r>
            <a:r>
              <a:rPr lang="en-US" altLang="ko-KR" sz="1400" dirty="0"/>
              <a:t>σ (sigma) : </a:t>
            </a:r>
            <a:r>
              <a:rPr lang="ko-KR" altLang="en-US" sz="1400" dirty="0"/>
              <a:t>종의 폭</a:t>
            </a:r>
            <a:endParaRPr lang="en-US" altLang="ko-KR" sz="1400" dirty="0"/>
          </a:p>
          <a:p>
            <a:r>
              <a:rPr lang="ko-KR" altLang="en-US" sz="1600" b="1" dirty="0"/>
              <a:t>정규분포의 밀도 함수</a:t>
            </a:r>
            <a:r>
              <a:rPr lang="en-US" altLang="ko-KR" sz="1600" b="1" dirty="0"/>
              <a:t>(normal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distribution function)</a:t>
            </a:r>
          </a:p>
          <a:p>
            <a:pPr lvl="1"/>
            <a:endParaRPr lang="en-US" altLang="ko-KR" sz="12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2328" y="2289183"/>
            <a:ext cx="2777490" cy="67722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1844" y="3464761"/>
            <a:ext cx="3492973" cy="2790789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9226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84"/>
    </mc:Choice>
    <mc:Fallback xmlns="">
      <p:transition spd="slow" advTm="37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3" grpId="0" uiExpand="1" build="p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4.1|1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6|9.3|1.2|1.1|4.8|6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7.9|11.6|19.9|11|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3.1|3.9|0.7|5.9|4.3|5.8|0.8|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25.7|1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4.9|6.1|8|9.3|10.3|15.7|7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2|11.6|26.4|24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7.1|3.1|4.5|5.8|2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6.1|15.4|11.9|1.5|6.5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13256</TotalTime>
  <Words>4885</Words>
  <Application>Microsoft Office PowerPoint</Application>
  <PresentationFormat>와이드스크린</PresentationFormat>
  <Paragraphs>406</Paragraphs>
  <Slides>14</Slides>
  <Notes>13</Notes>
  <HiddenSlides>0</HiddenSlides>
  <MMClips>12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a펜고딕L</vt:lpstr>
      <vt:lpstr>맑은 고딕</vt:lpstr>
      <vt:lpstr>Arial</vt:lpstr>
      <vt:lpstr>Cambria Math</vt:lpstr>
      <vt:lpstr>Office 테마</vt:lpstr>
      <vt:lpstr>신경망을 위한 생기초 수학 (확률) Basic Mathematics for Neural Networks (Probability)</vt:lpstr>
      <vt:lpstr>확률은 Statistics refers</vt:lpstr>
      <vt:lpstr>조건부 확률 예제 : 한 가족 안의 두 아이의 성별 맞추기 Conditional Probability Example : Gender of Two Children in a Family</vt:lpstr>
      <vt:lpstr>조건부 확률 예제 : 한 가족 안의 두 아이의 성별을 맞추는 확률 Conditional Probability Example : Gender of Two Children in a Family</vt:lpstr>
      <vt:lpstr>베이즈 정리 Bayes’s Theorem</vt:lpstr>
      <vt:lpstr>베이즈 정리 예제 Bayes’s Theorem Example</vt:lpstr>
      <vt:lpstr>확률변수 Random Variables</vt:lpstr>
      <vt:lpstr>연속분포 Continuous Distributions</vt:lpstr>
      <vt:lpstr>정규분포 Normal Distribution</vt:lpstr>
      <vt:lpstr>표준정규분포 Standard Normal Distribution</vt:lpstr>
      <vt:lpstr>(참고) 정규분포 누적 분포 함수의 역함수 Invert Normal Cumulative Distribution Function</vt:lpstr>
      <vt:lpstr>(참고) 중심극한정리 Central Limit Theorem </vt:lpstr>
      <vt:lpstr>더 공부해 보고 싶다면 For Further Exploration</vt:lpstr>
      <vt:lpstr>(Lab7)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mysung</cp:lastModifiedBy>
  <cp:revision>1586</cp:revision>
  <dcterms:created xsi:type="dcterms:W3CDTF">2019-03-20T06:26:07Z</dcterms:created>
  <dcterms:modified xsi:type="dcterms:W3CDTF">2021-03-14T10:37:49Z</dcterms:modified>
</cp:coreProperties>
</file>

<file path=docProps/thumbnail.jpeg>
</file>